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9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22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294" r:id="rId32"/>
    <p:sldId id="295" r:id="rId33"/>
    <p:sldId id="296" r:id="rId34"/>
    <p:sldId id="297" r:id="rId35"/>
    <p:sldId id="298" r:id="rId36"/>
    <p:sldId id="299" r:id="rId37"/>
    <p:sldId id="304" r:id="rId38"/>
    <p:sldId id="306" r:id="rId39"/>
    <p:sldId id="307" r:id="rId40"/>
    <p:sldId id="359" r:id="rId41"/>
    <p:sldId id="360" r:id="rId42"/>
    <p:sldId id="361" r:id="rId43"/>
    <p:sldId id="362" r:id="rId44"/>
    <p:sldId id="363" r:id="rId45"/>
    <p:sldId id="364" r:id="rId46"/>
    <p:sldId id="324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58" r:id="rId80"/>
    <p:sldId id="277" r:id="rId81"/>
    <p:sldId id="278" r:id="rId82"/>
    <p:sldId id="279" r:id="rId83"/>
    <p:sldId id="280" r:id="rId84"/>
    <p:sldId id="281" r:id="rId85"/>
    <p:sldId id="282" r:id="rId86"/>
    <p:sldId id="283" r:id="rId87"/>
    <p:sldId id="284" r:id="rId88"/>
    <p:sldId id="285" r:id="rId89"/>
    <p:sldId id="286" r:id="rId90"/>
    <p:sldId id="287" r:id="rId91"/>
    <p:sldId id="288" r:id="rId92"/>
    <p:sldId id="289" r:id="rId93"/>
    <p:sldId id="290" r:id="rId94"/>
    <p:sldId id="291" r:id="rId95"/>
    <p:sldId id="292" r:id="rId9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2748E-1E8C-4586-A4A0-389FEF58145E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34BA-07DA-4082-AA87-F69684F5B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1EDFF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1EDFF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1EDFF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286827"/>
            <a:ext cx="7919719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1EDFF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319" y="2379322"/>
            <a:ext cx="8087360" cy="420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5/30/2014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mille@lsuhsc.edu" TargetMode="External"/><Relationship Id="rId5" Type="http://schemas.openxmlformats.org/officeDocument/2006/relationships/hyperlink" Target="mailto:pgrego@lsuhsc.edu" TargetMode="Externa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jpeg"/><Relationship Id="rId17" Type="http://schemas.openxmlformats.org/officeDocument/2006/relationships/image" Target="../media/image88.jpe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11" Type="http://schemas.openxmlformats.org/officeDocument/2006/relationships/image" Target="../media/image62.png"/><Relationship Id="rId5" Type="http://schemas.openxmlformats.org/officeDocument/2006/relationships/image" Target="../media/image91.jpeg"/><Relationship Id="rId10" Type="http://schemas.openxmlformats.org/officeDocument/2006/relationships/image" Target="../media/image96.pn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png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12.png"/><Relationship Id="rId4" Type="http://schemas.openxmlformats.org/officeDocument/2006/relationships/image" Target="../media/image11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11" Type="http://schemas.openxmlformats.org/officeDocument/2006/relationships/image" Target="../media/image62.png"/><Relationship Id="rId5" Type="http://schemas.openxmlformats.org/officeDocument/2006/relationships/image" Target="../media/image121.jpeg"/><Relationship Id="rId10" Type="http://schemas.openxmlformats.org/officeDocument/2006/relationships/image" Target="../media/image112.png"/><Relationship Id="rId4" Type="http://schemas.openxmlformats.org/officeDocument/2006/relationships/image" Target="../media/image120.jpeg"/><Relationship Id="rId9" Type="http://schemas.openxmlformats.org/officeDocument/2006/relationships/image" Target="../media/image12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62.png"/><Relationship Id="rId4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34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36.png"/><Relationship Id="rId4" Type="http://schemas.openxmlformats.org/officeDocument/2006/relationships/image" Target="../media/image13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5" Type="http://schemas.openxmlformats.org/officeDocument/2006/relationships/image" Target="../media/image141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5" Type="http://schemas.openxmlformats.org/officeDocument/2006/relationships/image" Target="../media/image143.png"/><Relationship Id="rId4" Type="http://schemas.openxmlformats.org/officeDocument/2006/relationships/image" Target="../media/image6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6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jpeg"/><Relationship Id="rId5" Type="http://schemas.openxmlformats.org/officeDocument/2006/relationships/image" Target="../media/image147.png"/><Relationship Id="rId4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1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jpeg"/><Relationship Id="rId4" Type="http://schemas.openxmlformats.org/officeDocument/2006/relationships/image" Target="../media/image6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fety@lsuhsc.edu" TargetMode="External"/><Relationship Id="rId4" Type="http://schemas.openxmlformats.org/officeDocument/2006/relationships/image" Target="../media/image6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8763" y="1327403"/>
            <a:ext cx="8127492" cy="94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8763" y="2058923"/>
            <a:ext cx="7121652" cy="941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763" y="2790444"/>
            <a:ext cx="1764792" cy="941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4604" y="2790444"/>
            <a:ext cx="1092708" cy="941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360" y="2790444"/>
            <a:ext cx="1094232" cy="941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8763" y="3521964"/>
            <a:ext cx="1094232" cy="941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724" y="4177284"/>
            <a:ext cx="7344156" cy="7879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6847" y="4177284"/>
            <a:ext cx="915924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45844" y="1005986"/>
            <a:ext cx="7061200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30" dirty="0">
                <a:solidFill>
                  <a:srgbClr val="C1EDFF"/>
                </a:solidFill>
                <a:latin typeface="Consolas"/>
                <a:cs typeface="Consolas"/>
              </a:rPr>
              <a:t>WHAT</a:t>
            </a:r>
            <a:r>
              <a:rPr sz="48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800" b="1" spc="-30" dirty="0">
                <a:solidFill>
                  <a:srgbClr val="C1EDFF"/>
                </a:solidFill>
                <a:latin typeface="Consolas"/>
                <a:cs typeface="Consolas"/>
              </a:rPr>
              <a:t>YOU</a:t>
            </a:r>
            <a:r>
              <a:rPr sz="4800" b="1" spc="-2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800" b="1" spc="-30" dirty="0">
                <a:solidFill>
                  <a:srgbClr val="C1EDFF"/>
                </a:solidFill>
                <a:latin typeface="Consolas"/>
                <a:cs typeface="Consolas"/>
              </a:rPr>
              <a:t>NEED</a:t>
            </a:r>
            <a:r>
              <a:rPr sz="48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800" b="1" spc="-30" dirty="0">
                <a:solidFill>
                  <a:srgbClr val="C1EDFF"/>
                </a:solidFill>
                <a:latin typeface="Consolas"/>
                <a:cs typeface="Consolas"/>
              </a:rPr>
              <a:t>TO</a:t>
            </a:r>
            <a:r>
              <a:rPr sz="4800" b="1" spc="-2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800" b="1" spc="-30" dirty="0">
                <a:solidFill>
                  <a:srgbClr val="C1EDFF"/>
                </a:solidFill>
                <a:latin typeface="Consolas"/>
                <a:cs typeface="Consolas"/>
              </a:rPr>
              <a:t>KNOW</a:t>
            </a:r>
            <a:endParaRPr sz="48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C1EDFF"/>
                </a:solidFill>
                <a:latin typeface="Consolas"/>
                <a:cs typeface="Consolas"/>
              </a:rPr>
              <a:t>ABO</a:t>
            </a:r>
            <a:r>
              <a:rPr sz="4800" b="1" spc="-20" dirty="0">
                <a:solidFill>
                  <a:srgbClr val="C1EDFF"/>
                </a:solidFill>
                <a:latin typeface="Consolas"/>
                <a:cs typeface="Consolas"/>
              </a:rPr>
              <a:t>U</a:t>
            </a:r>
            <a:r>
              <a:rPr sz="4800" b="1" dirty="0">
                <a:solidFill>
                  <a:srgbClr val="C1EDFF"/>
                </a:solidFill>
                <a:latin typeface="Consolas"/>
                <a:cs typeface="Consolas"/>
              </a:rPr>
              <a:t>T W</a:t>
            </a:r>
            <a:r>
              <a:rPr sz="4800" b="1" spc="-20" dirty="0">
                <a:solidFill>
                  <a:srgbClr val="C1EDFF"/>
                </a:solidFill>
                <a:latin typeface="Consolas"/>
                <a:cs typeface="Consolas"/>
              </a:rPr>
              <a:t>O</a:t>
            </a:r>
            <a:r>
              <a:rPr sz="4800" b="1" dirty="0">
                <a:solidFill>
                  <a:srgbClr val="C1EDFF"/>
                </a:solidFill>
                <a:latin typeface="Consolas"/>
                <a:cs typeface="Consolas"/>
              </a:rPr>
              <a:t>RKI</a:t>
            </a:r>
            <a:r>
              <a:rPr sz="4800" b="1" spc="-20" dirty="0">
                <a:solidFill>
                  <a:srgbClr val="C1EDFF"/>
                </a:solidFill>
                <a:latin typeface="Consolas"/>
                <a:cs typeface="Consolas"/>
              </a:rPr>
              <a:t>N</a:t>
            </a:r>
            <a:r>
              <a:rPr sz="4800" b="1" dirty="0">
                <a:solidFill>
                  <a:srgbClr val="C1EDFF"/>
                </a:solidFill>
                <a:latin typeface="Consolas"/>
                <a:cs typeface="Consolas"/>
              </a:rPr>
              <a:t>G IN</a:t>
            </a:r>
            <a:r>
              <a:rPr sz="4800" b="1" spc="-2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800" b="1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endParaRPr sz="4800">
              <a:latin typeface="Consolas"/>
              <a:cs typeface="Consola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5844" y="2469407"/>
            <a:ext cx="6731000" cy="196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30" dirty="0">
                <a:solidFill>
                  <a:srgbClr val="C1EDFF"/>
                </a:solidFill>
                <a:latin typeface="Consolas"/>
                <a:cs typeface="Consolas"/>
              </a:rPr>
              <a:t>LAB-</a:t>
            </a:r>
            <a:endParaRPr sz="48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GENE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R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AL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L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B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OR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G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ANIZ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TION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1188" y="5310088"/>
            <a:ext cx="254317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1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Fer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sien Depart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Genetics LSU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SC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Graduat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students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90773" y="1879829"/>
            <a:ext cx="5590540" cy="379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doing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work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get</a:t>
            </a:r>
            <a:endParaRPr sz="3000">
              <a:latin typeface="Corbel"/>
              <a:cs typeface="Corbel"/>
            </a:endParaRPr>
          </a:p>
          <a:p>
            <a:pPr marR="366395" algn="ctr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ster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deg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spc="-7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usually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work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long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hour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spe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lot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ime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invested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thei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spe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ific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roject.</a:t>
            </a:r>
            <a:endParaRPr sz="3000">
              <a:latin typeface="Corbel"/>
              <a:cs typeface="Corbel"/>
            </a:endParaRPr>
          </a:p>
          <a:p>
            <a:pPr marL="355600" marR="72834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become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in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reasing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ly independent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uring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5 years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b.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600" y="4191025"/>
            <a:ext cx="1657350" cy="2198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Resident</a:t>
            </a:r>
            <a:r>
              <a:rPr spc="-25" dirty="0">
                <a:latin typeface="Consolas"/>
                <a:cs typeface="Consolas"/>
              </a:rPr>
              <a:t>s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an</a:t>
            </a:r>
            <a:r>
              <a:rPr spc="-25" dirty="0">
                <a:latin typeface="Consolas"/>
                <a:cs typeface="Consolas"/>
              </a:rPr>
              <a:t>d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fellows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2024" y="1175613"/>
            <a:ext cx="7400290" cy="176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ha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MD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spending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some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tim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ks,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nths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eti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rs)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trainin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is/her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fi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ld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become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independent</a:t>
            </a:r>
            <a:endParaRPr sz="3000" dirty="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76800" y="3428987"/>
            <a:ext cx="2057400" cy="312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0" y="3352762"/>
            <a:ext cx="2133600" cy="3187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253" rIns="0" bIns="0" rtlCol="0">
            <a:spAutoFit/>
          </a:bodyPr>
          <a:lstStyle/>
          <a:p>
            <a:pPr marL="3289935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Workin</a:t>
            </a:r>
            <a:r>
              <a:rPr spc="-25" dirty="0">
                <a:latin typeface="Consolas"/>
                <a:cs typeface="Consolas"/>
              </a:rPr>
              <a:t>g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hours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2119" y="2301660"/>
            <a:ext cx="8366125" cy="425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0029" indent="-342900">
              <a:lnSpc>
                <a:spcPts val="269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Becaus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experiments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fit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slo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5,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lab wor</a:t>
            </a:r>
            <a:r>
              <a:rPr sz="2800" spc="-8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ers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hav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unpredictable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sometime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centric hours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800" spc="-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does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apply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you!</a:t>
            </a:r>
            <a:endParaRPr sz="28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Clinica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research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also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depends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clinic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schedule.</a:t>
            </a:r>
            <a:endParaRPr sz="2800">
              <a:latin typeface="Corbel"/>
              <a:cs typeface="Corbel"/>
            </a:endParaRPr>
          </a:p>
          <a:p>
            <a:pPr marL="355600" indent="-342900">
              <a:lnSpc>
                <a:spcPts val="3025"/>
              </a:lnSpc>
              <a:spcBef>
                <a:spcPts val="3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Chec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men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working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hour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endParaRPr sz="2800">
              <a:latin typeface="Corbel"/>
              <a:cs typeface="Corbel"/>
            </a:endParaRPr>
          </a:p>
          <a:p>
            <a:pPr marL="355600">
              <a:lnSpc>
                <a:spcPts val="3025"/>
              </a:lnSpc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expected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 and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try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confor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this.</a:t>
            </a:r>
            <a:endParaRPr sz="2800">
              <a:latin typeface="Corbel"/>
              <a:cs typeface="Corbel"/>
            </a:endParaRPr>
          </a:p>
          <a:p>
            <a:pPr marL="355600" marR="1201420" indent="-34290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Pleas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communicat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lab personnel what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vacation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p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lans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are.</a:t>
            </a:r>
            <a:endParaRPr sz="28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you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sic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please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let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kno</a:t>
            </a:r>
            <a:r>
              <a:rPr sz="2800" spc="-114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355600" marR="5080" indent="-342900">
              <a:lnSpc>
                <a:spcPts val="2690"/>
              </a:lnSpc>
              <a:spcBef>
                <a:spcPts val="68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Eve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thoug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paid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hou</a:t>
            </a:r>
            <a:r>
              <a:rPr sz="2800" spc="-14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need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em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know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courtes</a:t>
            </a:r>
            <a:r>
              <a:rPr sz="2800" spc="-13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3000" y="228600"/>
            <a:ext cx="1993900" cy="199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2335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La</a:t>
            </a:r>
            <a:r>
              <a:rPr spc="-25" dirty="0">
                <a:latin typeface="Consolas"/>
                <a:cs typeface="Consolas"/>
              </a:rPr>
              <a:t>b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meetings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8224" y="1542933"/>
            <a:ext cx="7540625" cy="478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485"/>
              </a:lnSpc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Large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labs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usually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hav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 dis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cus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earch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2300">
              <a:latin typeface="Corbel"/>
              <a:cs typeface="Corbel"/>
            </a:endParaRPr>
          </a:p>
          <a:p>
            <a:pPr marL="354965">
              <a:lnSpc>
                <a:spcPts val="2485"/>
              </a:lnSpc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each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member</a:t>
            </a:r>
            <a:r>
              <a:rPr sz="2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team.</a:t>
            </a:r>
            <a:endParaRPr sz="2300">
              <a:latin typeface="Corbel"/>
              <a:cs typeface="Corbel"/>
            </a:endParaRPr>
          </a:p>
          <a:p>
            <a:pPr marL="354965" marR="88900" indent="-342265">
              <a:lnSpc>
                <a:spcPts val="2210"/>
              </a:lnSpc>
              <a:spcBef>
                <a:spcPts val="67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ngs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some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im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onl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on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wo people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are as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ign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each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ek,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members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are expected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to sp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ak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briefl</a:t>
            </a:r>
            <a:r>
              <a:rPr sz="2300" spc="-1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ts val="2485"/>
              </a:lnSpc>
              <a:spcBef>
                <a:spcPts val="17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meet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casual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 and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som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mal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2300">
              <a:latin typeface="Corbel"/>
              <a:cs typeface="Corbel"/>
            </a:endParaRPr>
          </a:p>
          <a:p>
            <a:pPr marL="354965">
              <a:lnSpc>
                <a:spcPts val="2485"/>
              </a:lnSpc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jecto</a:t>
            </a:r>
            <a:r>
              <a:rPr sz="2300" spc="-1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354965" marR="44450" indent="-342265" algn="just">
              <a:lnSpc>
                <a:spcPct val="80100"/>
              </a:lnSpc>
              <a:spcBef>
                <a:spcPts val="690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80365" algn="l"/>
              </a:tabLst>
            </a:pPr>
            <a:r>
              <a:rPr sz="2300" spc="-18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be as</a:t>
            </a:r>
            <a:r>
              <a:rPr sz="2300" spc="-5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 pa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cipa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e.</a:t>
            </a:r>
            <a:r>
              <a:rPr sz="23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k y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mentor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ahead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of 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if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he/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expects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 pa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cipa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 y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n prepare a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few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sta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ements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uesti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 may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have.</a:t>
            </a:r>
            <a:endParaRPr sz="2300">
              <a:latin typeface="Corbel"/>
              <a:cs typeface="Corbel"/>
            </a:endParaRPr>
          </a:p>
          <a:p>
            <a:pPr marL="354965" marR="948690" indent="-342265">
              <a:lnSpc>
                <a:spcPts val="2210"/>
              </a:lnSpc>
              <a:spcBef>
                <a:spcPts val="67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Chec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atm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sph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ques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ions</a:t>
            </a:r>
            <a:r>
              <a:rPr sz="2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du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ing appr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priate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tim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ts val="2485"/>
              </a:lnSpc>
              <a:spcBef>
                <a:spcPts val="170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DO</a:t>
            </a:r>
            <a:r>
              <a:rPr sz="2300" b="1" spc="-2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:</a:t>
            </a:r>
            <a:r>
              <a:rPr sz="2300" b="1" spc="-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ta</a:t>
            </a:r>
            <a:r>
              <a:rPr sz="2300" b="1" spc="-50" dirty="0">
                <a:solidFill>
                  <a:srgbClr val="92D050"/>
                </a:solidFill>
                <a:latin typeface="Corbel"/>
                <a:cs typeface="Corbel"/>
              </a:rPr>
              <a:t>k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e notes</a:t>
            </a:r>
            <a:r>
              <a:rPr sz="2300" b="1" spc="-1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and</a:t>
            </a:r>
            <a:r>
              <a:rPr sz="2300" b="1" spc="-1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spc="-5" dirty="0">
                <a:solidFill>
                  <a:srgbClr val="92D050"/>
                </a:solidFill>
                <a:latin typeface="Corbel"/>
                <a:cs typeface="Corbel"/>
              </a:rPr>
              <a:t>l</a:t>
            </a:r>
            <a:r>
              <a:rPr sz="2300" b="1" spc="-10" dirty="0">
                <a:solidFill>
                  <a:srgbClr val="92D050"/>
                </a:solidFill>
                <a:latin typeface="Corbel"/>
                <a:cs typeface="Corbel"/>
              </a:rPr>
              <a:t>o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ok</a:t>
            </a:r>
            <a:r>
              <a:rPr sz="2300" b="1" spc="-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up</a:t>
            </a:r>
            <a:r>
              <a:rPr sz="2300" b="1" spc="-1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spc="-5" dirty="0">
                <a:solidFill>
                  <a:srgbClr val="92D050"/>
                </a:solidFill>
                <a:latin typeface="Corbel"/>
                <a:cs typeface="Corbel"/>
              </a:rPr>
              <a:t>term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s</a:t>
            </a:r>
            <a:r>
              <a:rPr sz="2300" b="1" spc="-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you</a:t>
            </a:r>
            <a:r>
              <a:rPr sz="2300" b="1" spc="-5" dirty="0">
                <a:solidFill>
                  <a:srgbClr val="92D050"/>
                </a:solidFill>
                <a:latin typeface="Corbel"/>
                <a:cs typeface="Corbel"/>
              </a:rPr>
              <a:t> ma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y</a:t>
            </a:r>
            <a:r>
              <a:rPr sz="2300" b="1" spc="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not</a:t>
            </a:r>
            <a:endParaRPr sz="2300">
              <a:latin typeface="Corbel"/>
              <a:cs typeface="Corbel"/>
            </a:endParaRPr>
          </a:p>
          <a:p>
            <a:pPr marL="354965">
              <a:lnSpc>
                <a:spcPts val="2485"/>
              </a:lnSpc>
            </a:pP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u</a:t>
            </a:r>
            <a:r>
              <a:rPr sz="2300" b="1" spc="5" dirty="0">
                <a:solidFill>
                  <a:srgbClr val="92D050"/>
                </a:solidFill>
                <a:latin typeface="Corbel"/>
                <a:cs typeface="Corbel"/>
              </a:rPr>
              <a:t>n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d</a:t>
            </a:r>
            <a:r>
              <a:rPr sz="2300" b="1" spc="-10" dirty="0">
                <a:solidFill>
                  <a:srgbClr val="92D050"/>
                </a:solidFill>
                <a:latin typeface="Corbel"/>
                <a:cs typeface="Corbel"/>
              </a:rPr>
              <a:t>e</a:t>
            </a:r>
            <a:r>
              <a:rPr sz="2300" b="1" dirty="0">
                <a:solidFill>
                  <a:srgbClr val="92D050"/>
                </a:solidFill>
                <a:latin typeface="Corbel"/>
                <a:cs typeface="Corbel"/>
              </a:rPr>
              <a:t>r</a:t>
            </a:r>
            <a:r>
              <a:rPr sz="2300" b="1" spc="-10" dirty="0">
                <a:solidFill>
                  <a:srgbClr val="92D050"/>
                </a:solidFill>
                <a:latin typeface="Corbel"/>
                <a:cs typeface="Corbel"/>
              </a:rPr>
              <a:t>s</a:t>
            </a:r>
            <a:r>
              <a:rPr sz="2300" b="1" spc="-5" dirty="0">
                <a:solidFill>
                  <a:srgbClr val="92D050"/>
                </a:solidFill>
                <a:latin typeface="Corbel"/>
                <a:cs typeface="Corbel"/>
              </a:rPr>
              <a:t>tand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DO</a:t>
            </a:r>
            <a:r>
              <a:rPr sz="2300" b="1" spc="-2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N</a:t>
            </a:r>
            <a:r>
              <a:rPr sz="2300" b="1" spc="-60" dirty="0">
                <a:solidFill>
                  <a:srgbClr val="F173AE"/>
                </a:solidFill>
                <a:latin typeface="Corbel"/>
                <a:cs typeface="Corbel"/>
              </a:rPr>
              <a:t>O</a:t>
            </a:r>
            <a:r>
              <a:rPr sz="2300" b="1" spc="-155" dirty="0">
                <a:solidFill>
                  <a:srgbClr val="F173AE"/>
                </a:solidFill>
                <a:latin typeface="Corbel"/>
                <a:cs typeface="Corbel"/>
              </a:rPr>
              <a:t>T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:</a:t>
            </a:r>
            <a:r>
              <a:rPr sz="2300" b="1" spc="-1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b="1" spc="-5" dirty="0">
                <a:solidFill>
                  <a:srgbClr val="F173AE"/>
                </a:solidFill>
                <a:latin typeface="Corbel"/>
                <a:cs typeface="Corbel"/>
              </a:rPr>
              <a:t>fal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l</a:t>
            </a:r>
            <a:r>
              <a:rPr sz="2300" b="1" spc="-1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a</a:t>
            </a:r>
            <a:r>
              <a:rPr sz="2300" b="1" spc="-10" dirty="0">
                <a:solidFill>
                  <a:srgbClr val="F173AE"/>
                </a:solidFill>
                <a:latin typeface="Corbel"/>
                <a:cs typeface="Corbel"/>
              </a:rPr>
              <a:t>s</a:t>
            </a:r>
            <a:r>
              <a:rPr sz="2300" b="1" spc="-5" dirty="0">
                <a:solidFill>
                  <a:srgbClr val="F173AE"/>
                </a:solidFill>
                <a:latin typeface="Corbel"/>
                <a:cs typeface="Corbel"/>
              </a:rPr>
              <a:t>l</a:t>
            </a:r>
            <a:r>
              <a:rPr sz="2300" b="1" spc="-15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ep,</a:t>
            </a:r>
            <a:r>
              <a:rPr sz="2300" b="1" spc="-2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b="1" spc="-5" dirty="0">
                <a:solidFill>
                  <a:srgbClr val="F173AE"/>
                </a:solidFill>
                <a:latin typeface="Corbel"/>
                <a:cs typeface="Corbel"/>
              </a:rPr>
              <a:t>tex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t </a:t>
            </a:r>
            <a:r>
              <a:rPr sz="2300" b="1" spc="5" dirty="0">
                <a:solidFill>
                  <a:srgbClr val="F173AE"/>
                </a:solidFill>
                <a:latin typeface="Corbel"/>
                <a:cs typeface="Corbel"/>
              </a:rPr>
              <a:t>m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300" b="1" spc="-15" dirty="0">
                <a:solidFill>
                  <a:srgbClr val="F173AE"/>
                </a:solidFill>
                <a:latin typeface="Corbel"/>
                <a:cs typeface="Corbel"/>
              </a:rPr>
              <a:t>s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sage</a:t>
            </a:r>
            <a:r>
              <a:rPr sz="2300" b="1" spc="-2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during</a:t>
            </a:r>
            <a:r>
              <a:rPr sz="2300" b="1" spc="-2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b="1" spc="-5" dirty="0">
                <a:solidFill>
                  <a:srgbClr val="F173AE"/>
                </a:solidFill>
                <a:latin typeface="Corbel"/>
                <a:cs typeface="Corbel"/>
              </a:rPr>
              <a:t>th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300" b="1" spc="-1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b="1" spc="5" dirty="0">
                <a:solidFill>
                  <a:srgbClr val="F173AE"/>
                </a:solidFill>
                <a:latin typeface="Corbel"/>
                <a:cs typeface="Corbel"/>
              </a:rPr>
              <a:t>m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300" b="1" spc="-15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300" b="1" spc="-5" dirty="0">
                <a:solidFill>
                  <a:srgbClr val="F173AE"/>
                </a:solidFill>
                <a:latin typeface="Corbel"/>
                <a:cs typeface="Corbel"/>
              </a:rPr>
              <a:t>ti</a:t>
            </a:r>
            <a:r>
              <a:rPr sz="2300" b="1" spc="5" dirty="0">
                <a:solidFill>
                  <a:srgbClr val="F173AE"/>
                </a:solidFill>
                <a:latin typeface="Corbel"/>
                <a:cs typeface="Corbel"/>
              </a:rPr>
              <a:t>n</a:t>
            </a:r>
            <a:r>
              <a:rPr sz="2300" b="1" dirty="0">
                <a:solidFill>
                  <a:srgbClr val="F173AE"/>
                </a:solidFill>
                <a:latin typeface="Corbel"/>
                <a:cs typeface="Corbel"/>
              </a:rPr>
              <a:t>g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152349"/>
            <a:ext cx="1384300" cy="108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Th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firs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week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2024" y="1834108"/>
            <a:ext cx="7536180" cy="447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342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 you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should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hav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assigned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desk</a:t>
            </a:r>
            <a:endParaRPr sz="3000">
              <a:latin typeface="Corbel"/>
              <a:cs typeface="Corbel"/>
            </a:endParaRPr>
          </a:p>
          <a:p>
            <a:pPr marL="354965">
              <a:lnSpc>
                <a:spcPts val="342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lab bench.</a:t>
            </a:r>
            <a:endParaRPr sz="3000">
              <a:latin typeface="Corbel"/>
              <a:cs typeface="Corbel"/>
            </a:endParaRPr>
          </a:p>
          <a:p>
            <a:pPr marL="354965" marR="871855" indent="-342265">
              <a:lnSpc>
                <a:spcPts val="3240"/>
              </a:lnSpc>
              <a:spcBef>
                <a:spcPts val="74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3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should</a:t>
            </a:r>
            <a:r>
              <a:rPr sz="3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disc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uss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ur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project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you.</a:t>
            </a:r>
            <a:endParaRPr sz="3000">
              <a:latin typeface="Corbel"/>
              <a:cs typeface="Corbel"/>
            </a:endParaRPr>
          </a:p>
          <a:p>
            <a:pPr marL="354965" indent="-342265">
              <a:lnSpc>
                <a:spcPts val="3420"/>
              </a:lnSpc>
              <a:spcBef>
                <a:spcPts val="3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l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mb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h yo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u,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go</a:t>
            </a:r>
            <a:endParaRPr sz="3000">
              <a:latin typeface="Corbel"/>
              <a:cs typeface="Corbel"/>
            </a:endParaRPr>
          </a:p>
          <a:p>
            <a:pPr marL="354965">
              <a:lnSpc>
                <a:spcPts val="3420"/>
              </a:lnSpc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ah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m.</a:t>
            </a:r>
            <a:endParaRPr sz="30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3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get 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4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car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with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it!</a:t>
            </a:r>
            <a:endParaRPr sz="3000">
              <a:latin typeface="Corbel"/>
              <a:cs typeface="Corbel"/>
            </a:endParaRPr>
          </a:p>
          <a:p>
            <a:pPr marL="354965" marR="374015" indent="-342265">
              <a:lnSpc>
                <a:spcPts val="3240"/>
              </a:lnSpc>
              <a:spcBef>
                <a:spcPts val="74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3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res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arch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be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low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right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 while you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wait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reag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ordere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d,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cell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gro</a:t>
            </a:r>
            <a:r>
              <a:rPr sz="3000" spc="-11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etc.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152400"/>
            <a:ext cx="1231392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Wha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t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d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o</a:t>
            </a:r>
            <a:r>
              <a:rPr spc="-25" dirty="0">
                <a:latin typeface="Consolas"/>
                <a:cs typeface="Consolas"/>
              </a:rPr>
              <a:t>n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the</a:t>
            </a:r>
          </a:p>
          <a:p>
            <a:pPr marL="12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firs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fe</a:t>
            </a:r>
            <a:r>
              <a:rPr spc="-25" dirty="0">
                <a:latin typeface="Consolas"/>
                <a:cs typeface="Consolas"/>
              </a:rPr>
              <a:t>w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weeks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4519" y="1771667"/>
            <a:ext cx="7484745" cy="478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3478"/>
              <a:buFont typeface="Wingdings"/>
              <a:buChar char=""/>
              <a:tabLst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Set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rg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niz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ab b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 de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endParaRPr sz="2300">
              <a:latin typeface="Corbel"/>
              <a:cs typeface="Corbel"/>
            </a:endParaRPr>
          </a:p>
          <a:p>
            <a:pPr marL="355600" marR="156210" indent="-34290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Intr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duce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rse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ry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in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lab if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mentor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has no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done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o.</a:t>
            </a:r>
            <a:endParaRPr sz="2300">
              <a:latin typeface="Corbel"/>
              <a:cs typeface="Corbel"/>
            </a:endParaRPr>
          </a:p>
          <a:p>
            <a:pPr marL="355600" marR="366395" indent="-342900">
              <a:lnSpc>
                <a:spcPts val="2210"/>
              </a:lnSpc>
              <a:spcBef>
                <a:spcPts val="68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6235" algn="l"/>
              </a:tabLst>
            </a:pPr>
            <a:r>
              <a:rPr sz="2300" spc="-120" dirty="0">
                <a:solidFill>
                  <a:srgbClr val="F173AE"/>
                </a:solidFill>
                <a:latin typeface="Corbel"/>
                <a:cs typeface="Corbel"/>
              </a:rPr>
              <a:t>T</a:t>
            </a:r>
            <a:r>
              <a:rPr sz="2300" spc="-5" dirty="0">
                <a:solidFill>
                  <a:srgbClr val="F173AE"/>
                </a:solidFill>
                <a:latin typeface="Corbel"/>
                <a:cs typeface="Corbel"/>
              </a:rPr>
              <a:t>AK</a:t>
            </a:r>
            <a:r>
              <a:rPr sz="2300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300" spc="-4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173AE"/>
                </a:solidFill>
                <a:latin typeface="Corbel"/>
                <a:cs typeface="Corbel"/>
              </a:rPr>
              <a:t>N</a:t>
            </a:r>
            <a:r>
              <a:rPr sz="2300" spc="-60" dirty="0">
                <a:solidFill>
                  <a:srgbClr val="F173AE"/>
                </a:solidFill>
                <a:latin typeface="Corbel"/>
                <a:cs typeface="Corbel"/>
              </a:rPr>
              <a:t>O</a:t>
            </a:r>
            <a:r>
              <a:rPr sz="2300" spc="-5" dirty="0">
                <a:solidFill>
                  <a:srgbClr val="F173AE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173AE"/>
                </a:solidFill>
                <a:latin typeface="Corbel"/>
                <a:cs typeface="Corbel"/>
              </a:rPr>
              <a:t>ES</a:t>
            </a:r>
            <a:r>
              <a:rPr sz="2300" spc="-114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173AE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173AE"/>
                </a:solidFill>
                <a:latin typeface="Corbel"/>
                <a:cs typeface="Corbel"/>
              </a:rPr>
              <a:t>N </a:t>
            </a:r>
            <a:r>
              <a:rPr sz="2300" spc="-5" dirty="0">
                <a:solidFill>
                  <a:srgbClr val="F173AE"/>
                </a:solidFill>
                <a:latin typeface="Corbel"/>
                <a:cs typeface="Corbel"/>
              </a:rPr>
              <a:t>EV</a:t>
            </a:r>
            <a:r>
              <a:rPr sz="2300" spc="5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173AE"/>
                </a:solidFill>
                <a:latin typeface="Corbel"/>
                <a:cs typeface="Corbel"/>
              </a:rPr>
              <a:t>RY</a:t>
            </a:r>
            <a:r>
              <a:rPr sz="2300" spc="5" dirty="0">
                <a:solidFill>
                  <a:srgbClr val="F173AE"/>
                </a:solidFill>
                <a:latin typeface="Corbel"/>
                <a:cs typeface="Corbel"/>
              </a:rPr>
              <a:t>T</a:t>
            </a:r>
            <a:r>
              <a:rPr sz="2300" spc="-5" dirty="0">
                <a:solidFill>
                  <a:srgbClr val="F173AE"/>
                </a:solidFill>
                <a:latin typeface="Corbel"/>
                <a:cs typeface="Corbel"/>
              </a:rPr>
              <a:t>HI</a:t>
            </a:r>
            <a:r>
              <a:rPr sz="2300" spc="-15" dirty="0">
                <a:solidFill>
                  <a:srgbClr val="F173AE"/>
                </a:solidFill>
                <a:latin typeface="Corbel"/>
                <a:cs typeface="Corbel"/>
              </a:rPr>
              <a:t>N</a:t>
            </a:r>
            <a:r>
              <a:rPr sz="2300" dirty="0">
                <a:solidFill>
                  <a:srgbClr val="F173AE"/>
                </a:solidFill>
                <a:latin typeface="Corbel"/>
                <a:cs typeface="Corbel"/>
              </a:rPr>
              <a:t>G</a:t>
            </a:r>
            <a:r>
              <a:rPr sz="2300" spc="180" dirty="0">
                <a:solidFill>
                  <a:srgbClr val="F173AE"/>
                </a:solidFill>
                <a:latin typeface="Corbel"/>
                <a:cs typeface="Corbel"/>
              </a:rPr>
              <a:t>!</a:t>
            </a:r>
            <a:r>
              <a:rPr sz="2300" spc="-18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no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 want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 instr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cto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eep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repeat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thems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lves</a:t>
            </a:r>
            <a:r>
              <a:rPr sz="2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get ann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yed.</a:t>
            </a:r>
            <a:endParaRPr sz="23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6235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Fami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iarize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rse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h where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ep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355600" marR="84455" indent="-34290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6235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ASK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3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rse,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no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 want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bother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any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ne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neces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aril</a:t>
            </a:r>
            <a:r>
              <a:rPr sz="2300" spc="-8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 it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is m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bet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er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k abo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 a pr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cedure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eag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uipment,</a:t>
            </a:r>
            <a:r>
              <a:rPr sz="2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 and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mo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1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355600" indent="-342900">
              <a:lnSpc>
                <a:spcPts val="2485"/>
              </a:lnSpc>
              <a:spcBef>
                <a:spcPts val="15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e,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-75" dirty="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OK.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Just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2300" spc="-6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sure y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arn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endParaRPr sz="2300">
              <a:latin typeface="Corbel"/>
              <a:cs typeface="Corbel"/>
            </a:endParaRPr>
          </a:p>
          <a:p>
            <a:pPr marL="355600">
              <a:lnSpc>
                <a:spcPts val="2485"/>
              </a:lnSpc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ask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wo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ers</a:t>
            </a:r>
            <a:r>
              <a:rPr sz="23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p.</a:t>
            </a:r>
            <a:endParaRPr sz="2300">
              <a:latin typeface="Corbel"/>
              <a:cs typeface="Corbel"/>
            </a:endParaRPr>
          </a:p>
          <a:p>
            <a:pPr marL="355600" marR="263525" indent="-34290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6235" algn="l"/>
              </a:tabLst>
            </a:pP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Ask</a:t>
            </a:r>
            <a:r>
              <a:rPr sz="2300" u="heavy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300" u="heavy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men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vant</a:t>
            </a:r>
            <a:r>
              <a:rPr sz="2300" u="heavy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ratu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e abo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ect.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u="heavy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ll</a:t>
            </a:r>
            <a:r>
              <a:rPr sz="2300" u="heavy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impre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u="heavy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u="heavy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u="heavy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u="heavy" dirty="0">
                <a:solidFill>
                  <a:srgbClr val="FFFFFF"/>
                </a:solidFill>
                <a:latin typeface="Corbel"/>
                <a:cs typeface="Corbel"/>
              </a:rPr>
              <a:t>m!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9400" y="304800"/>
            <a:ext cx="1619250" cy="161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Wha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NO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t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d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o</a:t>
            </a:r>
            <a:r>
              <a:rPr spc="-25" dirty="0">
                <a:latin typeface="Consolas"/>
                <a:cs typeface="Consolas"/>
              </a:rPr>
              <a:t>n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your</a:t>
            </a:r>
          </a:p>
          <a:p>
            <a:pPr marL="18415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firs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fe</a:t>
            </a:r>
            <a:r>
              <a:rPr spc="-25" dirty="0">
                <a:latin typeface="Consolas"/>
                <a:cs typeface="Consolas"/>
              </a:rPr>
              <a:t>w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weeks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4519" y="2057571"/>
            <a:ext cx="8199755" cy="390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9755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Don’t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say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“we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id not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 it this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way in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my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vious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spc="-100" dirty="0">
                <a:solidFill>
                  <a:srgbClr val="FFFFFF"/>
                </a:solidFill>
                <a:latin typeface="Corbel"/>
                <a:cs typeface="Corbel"/>
              </a:rPr>
              <a:t>”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ach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lab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oes experiments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thei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ow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way 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example: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cel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ltur</a:t>
            </a:r>
            <a:r>
              <a:rPr sz="2000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0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 prop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 f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read,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play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puter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ames,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ta</a:t>
            </a:r>
            <a:r>
              <a:rPr sz="2000" spc="-4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nap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look</a:t>
            </a:r>
            <a:r>
              <a:rPr sz="2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at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id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1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16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ub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e.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at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eginning,</a:t>
            </a:r>
            <a:r>
              <a:rPr sz="2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ther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 will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 s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ead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experiment)</a:t>
            </a:r>
            <a:r>
              <a:rPr sz="2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tim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 until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xperimen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of</a:t>
            </a:r>
            <a:r>
              <a:rPr sz="2000" spc="-7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ow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2000" spc="-1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, playing</a:t>
            </a:r>
            <a:r>
              <a:rPr sz="2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while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other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are wor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har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 good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impre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sion. Instead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 read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abo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research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top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c.</a:t>
            </a:r>
            <a:endParaRPr sz="20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ask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/or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pla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othe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stu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ents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-wor</a:t>
            </a:r>
            <a:r>
              <a:rPr sz="2000" spc="-4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ers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20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sal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rie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irr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tat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entors and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othe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wor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ers.</a:t>
            </a:r>
            <a:endParaRPr sz="2000">
              <a:latin typeface="Corbel"/>
              <a:cs typeface="Corbel"/>
            </a:endParaRPr>
          </a:p>
          <a:p>
            <a:pPr marL="355600" marR="18161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Don’t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say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are wor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 lab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for any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other reason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than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for interest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 fiel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 you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are working</a:t>
            </a:r>
            <a:r>
              <a:rPr sz="2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ther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2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 mon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7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u wi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seriousl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cos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228600"/>
            <a:ext cx="1428750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439481"/>
            <a:ext cx="562737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Basi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c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surviva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l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rules: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Attitude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024" y="1922122"/>
            <a:ext cx="7537450" cy="452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96520" indent="-342265">
              <a:lnSpc>
                <a:spcPct val="8000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mman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Ot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ers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takin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trouble 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hel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no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-14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do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t.</a:t>
            </a:r>
            <a:endParaRPr sz="26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courteou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veryone,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jus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your mento</a:t>
            </a:r>
            <a:r>
              <a:rPr sz="2600" spc="-15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  <a:p>
            <a:pPr marL="354965" indent="-342265">
              <a:lnSpc>
                <a:spcPts val="2810"/>
              </a:lnSpc>
              <a:spcBef>
                <a:spcPts val="8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assume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omeon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oin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drop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oin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elp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you.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t.</a:t>
            </a:r>
            <a:endParaRPr sz="2600">
              <a:latin typeface="Corbel"/>
              <a:cs typeface="Corbel"/>
            </a:endParaRPr>
          </a:p>
          <a:p>
            <a:pPr marL="354965" marR="172085" indent="-342265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Wri</a:t>
            </a:r>
            <a:r>
              <a:rPr sz="2600" u="heavy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u="heavy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down</a:t>
            </a:r>
            <a:r>
              <a:rPr sz="2600" u="heavy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verything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when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omeone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 you 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structions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-2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204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 are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expected</a:t>
            </a:r>
            <a:r>
              <a:rPr sz="2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ememb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very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hin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erson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expect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repeat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verything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ove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ove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ag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  <a:p>
            <a:pPr marL="354965" marR="5080" indent="-342265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ap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oin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ments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 peop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e.</a:t>
            </a:r>
            <a:r>
              <a:rPr sz="26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me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tor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rectors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dep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rtme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3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 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har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know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 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for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focus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 what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ave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600" spc="-14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10400" y="96519"/>
            <a:ext cx="1733550" cy="1617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8375" y="452181"/>
            <a:ext cx="482663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Basi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c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survival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rules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: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Courtes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y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at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8375" y="1671762"/>
            <a:ext cx="34931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th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la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b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bench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dirty="0"/>
              <a:t>Do</a:t>
            </a:r>
            <a:r>
              <a:rPr spc="-10" dirty="0"/>
              <a:t> </a:t>
            </a:r>
            <a:r>
              <a:rPr dirty="0"/>
              <a:t>not use reage</a:t>
            </a:r>
            <a:r>
              <a:rPr spc="-15" dirty="0"/>
              <a:t>n</a:t>
            </a:r>
            <a:r>
              <a:rPr dirty="0"/>
              <a:t>ts</a:t>
            </a:r>
            <a:r>
              <a:rPr spc="-1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s</a:t>
            </a:r>
            <a:r>
              <a:rPr spc="5" dirty="0"/>
              <a:t>o</a:t>
            </a:r>
            <a:r>
              <a:rPr dirty="0"/>
              <a:t>meone</a:t>
            </a:r>
            <a:r>
              <a:rPr spc="-30" dirty="0"/>
              <a:t> </a:t>
            </a:r>
            <a:r>
              <a:rPr dirty="0"/>
              <a:t>else</a:t>
            </a:r>
            <a:r>
              <a:rPr spc="-70" dirty="0"/>
              <a:t>’</a:t>
            </a:r>
            <a:r>
              <a:rPr dirty="0"/>
              <a:t>s</a:t>
            </a:r>
            <a:r>
              <a:rPr spc="-40" dirty="0"/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dirty="0"/>
              <a:t>b bench </a:t>
            </a:r>
            <a:r>
              <a:rPr spc="-15" dirty="0"/>
              <a:t>w</a:t>
            </a:r>
            <a:r>
              <a:rPr dirty="0"/>
              <a:t>ithout </a:t>
            </a:r>
            <a:r>
              <a:rPr dirty="0">
                <a:latin typeface="Corbel"/>
                <a:cs typeface="Corbel"/>
              </a:rPr>
              <a:t>asking.</a:t>
            </a:r>
          </a:p>
          <a:p>
            <a:pPr marL="355600" marR="270510" indent="-342900">
              <a:lnSpc>
                <a:spcPts val="2500"/>
              </a:lnSpc>
              <a:spcBef>
                <a:spcPts val="67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dirty="0">
                <a:latin typeface="Corbel"/>
                <a:cs typeface="Corbel"/>
              </a:rPr>
              <a:t>If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spc="-15" dirty="0">
                <a:latin typeface="Corbel"/>
                <a:cs typeface="Corbel"/>
              </a:rPr>
              <a:t>e</a:t>
            </a:r>
            <a:r>
              <a:rPr dirty="0">
                <a:latin typeface="Corbel"/>
                <a:cs typeface="Corbel"/>
              </a:rPr>
              <a:t>veryo</a:t>
            </a:r>
            <a:r>
              <a:rPr spc="-15" dirty="0">
                <a:latin typeface="Corbel"/>
                <a:cs typeface="Corbel"/>
              </a:rPr>
              <a:t>n</a:t>
            </a:r>
            <a:r>
              <a:rPr dirty="0">
                <a:latin typeface="Corbel"/>
                <a:cs typeface="Corbel"/>
              </a:rPr>
              <a:t>e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s</a:t>
            </a:r>
            <a:r>
              <a:rPr dirty="0">
                <a:latin typeface="Corbel"/>
                <a:cs typeface="Corbel"/>
              </a:rPr>
              <a:t>hares</a:t>
            </a:r>
            <a:r>
              <a:rPr spc="-3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a reag</a:t>
            </a:r>
            <a:r>
              <a:rPr spc="-5" dirty="0">
                <a:latin typeface="Corbel"/>
                <a:cs typeface="Corbel"/>
              </a:rPr>
              <a:t>en</a:t>
            </a:r>
            <a:r>
              <a:rPr dirty="0">
                <a:latin typeface="Corbel"/>
                <a:cs typeface="Corbel"/>
              </a:rPr>
              <a:t>t</a:t>
            </a:r>
            <a:r>
              <a:rPr spc="-10" dirty="0">
                <a:latin typeface="Corbel"/>
                <a:cs typeface="Corbel"/>
              </a:rPr>
              <a:t> a</a:t>
            </a:r>
            <a:r>
              <a:rPr spc="-5" dirty="0">
                <a:latin typeface="Corbel"/>
                <a:cs typeface="Corbel"/>
              </a:rPr>
              <a:t>n</a:t>
            </a:r>
            <a:r>
              <a:rPr dirty="0">
                <a:latin typeface="Corbel"/>
                <a:cs typeface="Corbel"/>
              </a:rPr>
              <a:t>d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you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fin</a:t>
            </a:r>
            <a:r>
              <a:rPr spc="-10" dirty="0">
                <a:latin typeface="Corbel"/>
                <a:cs typeface="Corbel"/>
              </a:rPr>
              <a:t>i</a:t>
            </a:r>
            <a:r>
              <a:rPr spc="-5" dirty="0">
                <a:latin typeface="Corbel"/>
                <a:cs typeface="Corbel"/>
              </a:rPr>
              <a:t>s</a:t>
            </a:r>
            <a:r>
              <a:rPr dirty="0">
                <a:latin typeface="Corbel"/>
                <a:cs typeface="Corbel"/>
              </a:rPr>
              <a:t>h</a:t>
            </a:r>
            <a:r>
              <a:rPr spc="5" dirty="0">
                <a:latin typeface="Corbel"/>
                <a:cs typeface="Corbel"/>
              </a:rPr>
              <a:t> </a:t>
            </a:r>
            <a:r>
              <a:rPr spc="-15" dirty="0">
                <a:latin typeface="Corbel"/>
                <a:cs typeface="Corbel"/>
              </a:rPr>
              <a:t>i</a:t>
            </a:r>
            <a:r>
              <a:rPr spc="-5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,</a:t>
            </a:r>
            <a:r>
              <a:rPr spc="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let </a:t>
            </a:r>
            <a:r>
              <a:rPr spc="-5" dirty="0">
                <a:latin typeface="Corbel"/>
                <a:cs typeface="Corbel"/>
              </a:rPr>
              <a:t>s</a:t>
            </a:r>
            <a:r>
              <a:rPr dirty="0">
                <a:latin typeface="Corbel"/>
                <a:cs typeface="Corbel"/>
              </a:rPr>
              <a:t>omeone</a:t>
            </a:r>
            <a:r>
              <a:rPr spc="-5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kno</a:t>
            </a:r>
            <a:r>
              <a:rPr spc="-80" dirty="0">
                <a:latin typeface="Corbel"/>
                <a:cs typeface="Corbel"/>
              </a:rPr>
              <a:t>w</a:t>
            </a:r>
            <a:r>
              <a:rPr dirty="0">
                <a:latin typeface="Corbel"/>
                <a:cs typeface="Corbel"/>
              </a:rPr>
              <a:t>.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Do</a:t>
            </a:r>
            <a:r>
              <a:rPr spc="5" dirty="0">
                <a:latin typeface="Corbel"/>
                <a:cs typeface="Corbel"/>
              </a:rPr>
              <a:t> </a:t>
            </a:r>
            <a:r>
              <a:rPr spc="-10" dirty="0">
                <a:latin typeface="Corbel"/>
                <a:cs typeface="Corbel"/>
              </a:rPr>
              <a:t>n</a:t>
            </a:r>
            <a:r>
              <a:rPr spc="-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t place</a:t>
            </a:r>
            <a:r>
              <a:rPr spc="-15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th</a:t>
            </a:r>
            <a:r>
              <a:rPr dirty="0">
                <a:latin typeface="Corbel"/>
                <a:cs typeface="Corbel"/>
              </a:rPr>
              <a:t>e emp</a:t>
            </a:r>
            <a:r>
              <a:rPr spc="-10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y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bott</a:t>
            </a:r>
            <a:r>
              <a:rPr spc="-15" dirty="0">
                <a:latin typeface="Corbel"/>
                <a:cs typeface="Corbel"/>
              </a:rPr>
              <a:t>l</a:t>
            </a:r>
            <a:r>
              <a:rPr dirty="0">
                <a:latin typeface="Corbel"/>
                <a:cs typeface="Corbel"/>
              </a:rPr>
              <a:t>e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ba</a:t>
            </a:r>
            <a:r>
              <a:rPr spc="-10" dirty="0">
                <a:latin typeface="Corbel"/>
                <a:cs typeface="Corbel"/>
              </a:rPr>
              <a:t>c</a:t>
            </a:r>
            <a:r>
              <a:rPr dirty="0">
                <a:latin typeface="Corbel"/>
                <a:cs typeface="Corbel"/>
              </a:rPr>
              <a:t>k </a:t>
            </a:r>
            <a:r>
              <a:rPr spc="-5" dirty="0">
                <a:latin typeface="Corbel"/>
                <a:cs typeface="Corbel"/>
              </a:rPr>
              <a:t>on th</a:t>
            </a:r>
            <a:r>
              <a:rPr dirty="0">
                <a:latin typeface="Corbel"/>
                <a:cs typeface="Corbel"/>
              </a:rPr>
              <a:t>e</a:t>
            </a:r>
            <a:r>
              <a:rPr spc="-15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s</a:t>
            </a:r>
            <a:r>
              <a:rPr spc="5" dirty="0">
                <a:latin typeface="Corbel"/>
                <a:cs typeface="Corbel"/>
              </a:rPr>
              <a:t>h</a:t>
            </a:r>
            <a:r>
              <a:rPr dirty="0">
                <a:latin typeface="Corbel"/>
                <a:cs typeface="Corbel"/>
              </a:rPr>
              <a:t>el</a:t>
            </a:r>
            <a:r>
              <a:rPr spc="-105" dirty="0">
                <a:latin typeface="Corbel"/>
                <a:cs typeface="Corbel"/>
              </a:rPr>
              <a:t>f</a:t>
            </a:r>
            <a:r>
              <a:rPr dirty="0">
                <a:latin typeface="Corbel"/>
                <a:cs typeface="Corbel"/>
              </a:rPr>
              <a:t>.</a:t>
            </a:r>
          </a:p>
          <a:p>
            <a:pPr marL="355600" marR="163195" indent="-342900">
              <a:lnSpc>
                <a:spcPts val="2500"/>
              </a:lnSpc>
              <a:spcBef>
                <a:spcPts val="70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dirty="0">
                <a:latin typeface="Corbel"/>
                <a:cs typeface="Corbel"/>
              </a:rPr>
              <a:t>If</a:t>
            </a:r>
            <a:r>
              <a:rPr spc="-15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s</a:t>
            </a:r>
            <a:r>
              <a:rPr dirty="0">
                <a:latin typeface="Corbel"/>
                <a:cs typeface="Corbel"/>
              </a:rPr>
              <a:t>omething</a:t>
            </a:r>
            <a:r>
              <a:rPr spc="-5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breaks,</a:t>
            </a:r>
            <a:r>
              <a:rPr spc="-3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te</a:t>
            </a:r>
            <a:r>
              <a:rPr spc="-10" dirty="0">
                <a:latin typeface="Corbel"/>
                <a:cs typeface="Corbel"/>
              </a:rPr>
              <a:t>l</a:t>
            </a:r>
            <a:r>
              <a:rPr dirty="0">
                <a:latin typeface="Corbel"/>
                <a:cs typeface="Corbel"/>
              </a:rPr>
              <a:t>l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s</a:t>
            </a:r>
            <a:r>
              <a:rPr dirty="0">
                <a:latin typeface="Corbel"/>
                <a:cs typeface="Corbel"/>
              </a:rPr>
              <a:t>omeone</a:t>
            </a:r>
            <a:r>
              <a:rPr spc="-5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immed</a:t>
            </a:r>
            <a:r>
              <a:rPr spc="-10" dirty="0">
                <a:latin typeface="Corbel"/>
                <a:cs typeface="Corbel"/>
              </a:rPr>
              <a:t>i</a:t>
            </a:r>
            <a:r>
              <a:rPr dirty="0">
                <a:latin typeface="Corbel"/>
                <a:cs typeface="Corbel"/>
              </a:rPr>
              <a:t>at</a:t>
            </a:r>
            <a:r>
              <a:rPr spc="-10" dirty="0">
                <a:latin typeface="Corbel"/>
                <a:cs typeface="Corbel"/>
              </a:rPr>
              <a:t>e</a:t>
            </a:r>
            <a:r>
              <a:rPr dirty="0">
                <a:latin typeface="Corbel"/>
                <a:cs typeface="Corbel"/>
              </a:rPr>
              <a:t>l</a:t>
            </a:r>
            <a:r>
              <a:rPr spc="-140" dirty="0">
                <a:latin typeface="Corbel"/>
                <a:cs typeface="Corbel"/>
              </a:rPr>
              <a:t>y</a:t>
            </a:r>
            <a:r>
              <a:rPr spc="210" dirty="0">
                <a:latin typeface="Corbel"/>
                <a:cs typeface="Corbel"/>
              </a:rPr>
              <a:t>.</a:t>
            </a:r>
            <a:r>
              <a:rPr spc="-204" dirty="0">
                <a:latin typeface="Corbel"/>
                <a:cs typeface="Corbel"/>
              </a:rPr>
              <a:t>Y</a:t>
            </a:r>
            <a:r>
              <a:rPr spc="-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u wi</a:t>
            </a:r>
            <a:r>
              <a:rPr spc="-10" dirty="0">
                <a:latin typeface="Corbel"/>
                <a:cs typeface="Corbel"/>
              </a:rPr>
              <a:t>l</a:t>
            </a:r>
            <a:r>
              <a:rPr dirty="0">
                <a:latin typeface="Corbel"/>
                <a:cs typeface="Corbel"/>
              </a:rPr>
              <a:t>l </a:t>
            </a:r>
            <a:r>
              <a:rPr spc="-5" dirty="0">
                <a:latin typeface="Corbel"/>
                <a:cs typeface="Corbel"/>
              </a:rPr>
              <a:t>no</a:t>
            </a:r>
            <a:r>
              <a:rPr dirty="0">
                <a:latin typeface="Corbel"/>
                <a:cs typeface="Corbel"/>
              </a:rPr>
              <a:t>t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get</a:t>
            </a:r>
            <a:r>
              <a:rPr spc="-1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in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tr</a:t>
            </a:r>
            <a:r>
              <a:rPr spc="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u</a:t>
            </a:r>
            <a:r>
              <a:rPr spc="-10" dirty="0">
                <a:latin typeface="Corbel"/>
                <a:cs typeface="Corbel"/>
              </a:rPr>
              <a:t>b</a:t>
            </a:r>
            <a:r>
              <a:rPr dirty="0">
                <a:latin typeface="Corbel"/>
                <a:cs typeface="Corbel"/>
              </a:rPr>
              <a:t>le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u</a:t>
            </a:r>
            <a:r>
              <a:rPr spc="-15" dirty="0">
                <a:latin typeface="Corbel"/>
                <a:cs typeface="Corbel"/>
              </a:rPr>
              <a:t>n</a:t>
            </a:r>
            <a:r>
              <a:rPr dirty="0">
                <a:latin typeface="Corbel"/>
                <a:cs typeface="Corbel"/>
              </a:rPr>
              <a:t>less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you</a:t>
            </a:r>
            <a:r>
              <a:rPr spc="-5" dirty="0">
                <a:latin typeface="Corbel"/>
                <a:cs typeface="Corbel"/>
              </a:rPr>
              <a:t> tr</a:t>
            </a:r>
            <a:r>
              <a:rPr dirty="0">
                <a:latin typeface="Corbel"/>
                <a:cs typeface="Corbel"/>
              </a:rPr>
              <a:t>y</a:t>
            </a:r>
            <a:r>
              <a:rPr spc="5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o </a:t>
            </a:r>
            <a:r>
              <a:rPr spc="-5" dirty="0">
                <a:latin typeface="Corbel"/>
                <a:cs typeface="Corbel"/>
              </a:rPr>
              <a:t>hid</a:t>
            </a:r>
            <a:r>
              <a:rPr dirty="0">
                <a:latin typeface="Corbel"/>
                <a:cs typeface="Corbel"/>
              </a:rPr>
              <a:t>e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it.</a:t>
            </a:r>
          </a:p>
          <a:p>
            <a:pPr marL="355600" marR="469900" indent="-342900">
              <a:lnSpc>
                <a:spcPct val="80000"/>
              </a:lnSpc>
              <a:spcBef>
                <a:spcPts val="71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dirty="0">
                <a:latin typeface="Corbel"/>
                <a:cs typeface="Corbel"/>
              </a:rPr>
              <a:t>If</a:t>
            </a:r>
            <a:r>
              <a:rPr spc="-1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you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do</a:t>
            </a:r>
            <a:r>
              <a:rPr spc="-5" dirty="0">
                <a:latin typeface="Corbel"/>
                <a:cs typeface="Corbel"/>
              </a:rPr>
              <a:t> s</a:t>
            </a:r>
            <a:r>
              <a:rPr dirty="0">
                <a:latin typeface="Corbel"/>
                <a:cs typeface="Corbel"/>
              </a:rPr>
              <a:t>omething</a:t>
            </a:r>
            <a:r>
              <a:rPr spc="-5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wrong,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c</a:t>
            </a:r>
            <a:r>
              <a:rPr spc="5" dirty="0">
                <a:latin typeface="Corbel"/>
                <a:cs typeface="Corbel"/>
              </a:rPr>
              <a:t>o</a:t>
            </a:r>
            <a:r>
              <a:rPr spc="-5" dirty="0">
                <a:latin typeface="Corbel"/>
                <a:cs typeface="Corbel"/>
              </a:rPr>
              <a:t>nfess</a:t>
            </a:r>
            <a:r>
              <a:rPr dirty="0">
                <a:latin typeface="Corbel"/>
                <a:cs typeface="Corbel"/>
              </a:rPr>
              <a:t>.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Everyon</a:t>
            </a:r>
            <a:r>
              <a:rPr dirty="0">
                <a:latin typeface="Corbel"/>
                <a:cs typeface="Corbel"/>
              </a:rPr>
              <a:t>e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ma</a:t>
            </a:r>
            <a:r>
              <a:rPr spc="-50" dirty="0">
                <a:latin typeface="Corbel"/>
                <a:cs typeface="Corbel"/>
              </a:rPr>
              <a:t>k</a:t>
            </a:r>
            <a:r>
              <a:rPr dirty="0">
                <a:latin typeface="Corbel"/>
                <a:cs typeface="Corbel"/>
              </a:rPr>
              <a:t>es mista</a:t>
            </a:r>
            <a:r>
              <a:rPr spc="-55" dirty="0">
                <a:latin typeface="Corbel"/>
                <a:cs typeface="Corbel"/>
              </a:rPr>
              <a:t>k</a:t>
            </a:r>
            <a:r>
              <a:rPr dirty="0">
                <a:latin typeface="Corbel"/>
                <a:cs typeface="Corbel"/>
              </a:rPr>
              <a:t>es,</a:t>
            </a:r>
            <a:r>
              <a:rPr spc="-4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b</a:t>
            </a:r>
            <a:r>
              <a:rPr spc="-10" dirty="0">
                <a:latin typeface="Corbel"/>
                <a:cs typeface="Corbel"/>
              </a:rPr>
              <a:t>u</a:t>
            </a:r>
            <a:r>
              <a:rPr dirty="0">
                <a:latin typeface="Corbel"/>
                <a:cs typeface="Corbel"/>
              </a:rPr>
              <a:t>t </a:t>
            </a:r>
            <a:r>
              <a:rPr spc="-5" dirty="0">
                <a:latin typeface="Corbel"/>
                <a:cs typeface="Corbel"/>
              </a:rPr>
              <a:t>sneakin</a:t>
            </a:r>
            <a:r>
              <a:rPr dirty="0">
                <a:latin typeface="Corbel"/>
                <a:cs typeface="Corbel"/>
              </a:rPr>
              <a:t>g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o </a:t>
            </a:r>
            <a:r>
              <a:rPr spc="-5" dirty="0">
                <a:latin typeface="Corbel"/>
                <a:cs typeface="Corbel"/>
              </a:rPr>
              <a:t>c</a:t>
            </a:r>
            <a:r>
              <a:rPr spc="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ver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a mista</a:t>
            </a:r>
            <a:r>
              <a:rPr spc="-55" dirty="0">
                <a:latin typeface="Corbel"/>
                <a:cs typeface="Corbel"/>
              </a:rPr>
              <a:t>k</a:t>
            </a:r>
            <a:r>
              <a:rPr dirty="0">
                <a:latin typeface="Corbel"/>
                <a:cs typeface="Corbel"/>
              </a:rPr>
              <a:t>e</a:t>
            </a:r>
            <a:r>
              <a:rPr spc="-3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is u</a:t>
            </a:r>
            <a:r>
              <a:rPr spc="-15" dirty="0">
                <a:latin typeface="Corbel"/>
                <a:cs typeface="Corbel"/>
              </a:rPr>
              <a:t>n</a:t>
            </a:r>
            <a:r>
              <a:rPr dirty="0">
                <a:latin typeface="Corbel"/>
                <a:cs typeface="Corbel"/>
              </a:rPr>
              <a:t>a</a:t>
            </a:r>
            <a:r>
              <a:rPr spc="-45" dirty="0">
                <a:latin typeface="Corbel"/>
                <a:cs typeface="Corbel"/>
              </a:rPr>
              <a:t>c</a:t>
            </a:r>
            <a:r>
              <a:rPr spc="-5" dirty="0">
                <a:latin typeface="Corbel"/>
                <a:cs typeface="Corbel"/>
              </a:rPr>
              <a:t>cep</a:t>
            </a:r>
            <a:r>
              <a:rPr spc="-10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a</a:t>
            </a:r>
            <a:r>
              <a:rPr spc="-10" dirty="0">
                <a:latin typeface="Corbel"/>
                <a:cs typeface="Corbel"/>
              </a:rPr>
              <a:t>b</a:t>
            </a:r>
            <a:r>
              <a:rPr dirty="0">
                <a:latin typeface="Corbel"/>
                <a:cs typeface="Corbel"/>
              </a:rPr>
              <a:t>le.</a:t>
            </a:r>
          </a:p>
          <a:p>
            <a:pPr marL="355600" marR="526415" indent="-34290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pc="-5" dirty="0">
                <a:latin typeface="Corbel"/>
                <a:cs typeface="Corbel"/>
              </a:rPr>
              <a:t>Clea</a:t>
            </a:r>
            <a:r>
              <a:rPr dirty="0">
                <a:latin typeface="Corbel"/>
                <a:cs typeface="Corbel"/>
              </a:rPr>
              <a:t>n</a:t>
            </a:r>
            <a:r>
              <a:rPr spc="-10" dirty="0">
                <a:latin typeface="Corbel"/>
                <a:cs typeface="Corbel"/>
              </a:rPr>
              <a:t> u</a:t>
            </a:r>
            <a:r>
              <a:rPr dirty="0">
                <a:latin typeface="Corbel"/>
                <a:cs typeface="Corbel"/>
              </a:rPr>
              <a:t>p after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spc="-10" dirty="0">
                <a:latin typeface="Corbel"/>
                <a:cs typeface="Corbel"/>
              </a:rPr>
              <a:t>t</a:t>
            </a:r>
            <a:r>
              <a:rPr spc="-5" dirty="0">
                <a:latin typeface="Corbel"/>
                <a:cs typeface="Corbel"/>
              </a:rPr>
              <a:t>h</a:t>
            </a:r>
            <a:r>
              <a:rPr dirty="0">
                <a:latin typeface="Corbel"/>
                <a:cs typeface="Corbel"/>
              </a:rPr>
              <a:t>e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experimen</a:t>
            </a:r>
            <a:r>
              <a:rPr spc="-15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.</a:t>
            </a:r>
            <a:r>
              <a:rPr spc="-2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Do</a:t>
            </a:r>
            <a:r>
              <a:rPr spc="5" dirty="0">
                <a:latin typeface="Corbel"/>
                <a:cs typeface="Corbel"/>
              </a:rPr>
              <a:t> </a:t>
            </a:r>
            <a:r>
              <a:rPr spc="-10" dirty="0">
                <a:latin typeface="Corbel"/>
                <a:cs typeface="Corbel"/>
              </a:rPr>
              <a:t>n</a:t>
            </a:r>
            <a:r>
              <a:rPr spc="-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t leave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it for</a:t>
            </a:r>
            <a:r>
              <a:rPr spc="-5" dirty="0">
                <a:latin typeface="Corbel"/>
                <a:cs typeface="Corbel"/>
              </a:rPr>
              <a:t> the technic</a:t>
            </a:r>
            <a:r>
              <a:rPr spc="-15" dirty="0">
                <a:latin typeface="Corbel"/>
                <a:cs typeface="Corbel"/>
              </a:rPr>
              <a:t>i</a:t>
            </a:r>
            <a:r>
              <a:rPr dirty="0">
                <a:latin typeface="Corbel"/>
                <a:cs typeface="Corbel"/>
              </a:rPr>
              <a:t>an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o</a:t>
            </a:r>
            <a:r>
              <a:rPr dirty="0">
                <a:latin typeface="Corbel"/>
                <a:cs typeface="Corbel"/>
              </a:rPr>
              <a:t>r gra</a:t>
            </a:r>
            <a:r>
              <a:rPr spc="-10" dirty="0">
                <a:latin typeface="Corbel"/>
                <a:cs typeface="Corbel"/>
              </a:rPr>
              <a:t>d</a:t>
            </a:r>
            <a:r>
              <a:rPr dirty="0">
                <a:latin typeface="Corbel"/>
                <a:cs typeface="Corbel"/>
              </a:rPr>
              <a:t>u</a:t>
            </a:r>
            <a:r>
              <a:rPr spc="-10" dirty="0">
                <a:latin typeface="Corbel"/>
                <a:cs typeface="Corbel"/>
              </a:rPr>
              <a:t>a</a:t>
            </a:r>
            <a:r>
              <a:rPr spc="-5" dirty="0">
                <a:latin typeface="Corbel"/>
                <a:cs typeface="Corbel"/>
              </a:rPr>
              <a:t>t</a:t>
            </a:r>
            <a:r>
              <a:rPr dirty="0">
                <a:latin typeface="Corbel"/>
                <a:cs typeface="Corbel"/>
              </a:rPr>
              <a:t>e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spc="-5" dirty="0">
                <a:latin typeface="Corbel"/>
                <a:cs typeface="Corbel"/>
              </a:rPr>
              <a:t>stud</a:t>
            </a:r>
            <a:r>
              <a:rPr dirty="0">
                <a:latin typeface="Corbel"/>
                <a:cs typeface="Corbel"/>
              </a:rPr>
              <a:t>ent</a:t>
            </a:r>
            <a:r>
              <a:rPr spc="-10" dirty="0">
                <a:latin typeface="Corbel"/>
                <a:cs typeface="Corbel"/>
              </a:rPr>
              <a:t> t</a:t>
            </a:r>
            <a:r>
              <a:rPr dirty="0">
                <a:latin typeface="Corbel"/>
                <a:cs typeface="Corbel"/>
              </a:rPr>
              <a:t>o</a:t>
            </a:r>
            <a:r>
              <a:rPr spc="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do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spc="-10" dirty="0">
                <a:latin typeface="Corbel"/>
                <a:cs typeface="Corbel"/>
              </a:rPr>
              <a:t>i</a:t>
            </a:r>
            <a:r>
              <a:rPr spc="-5" dirty="0">
                <a:latin typeface="Corbel"/>
                <a:cs typeface="Corbel"/>
              </a:rPr>
              <a:t>t.</a:t>
            </a:r>
          </a:p>
        </p:txBody>
      </p:sp>
      <p:sp>
        <p:nvSpPr>
          <p:cNvPr id="13" name="object 13"/>
          <p:cNvSpPr/>
          <p:nvPr/>
        </p:nvSpPr>
        <p:spPr>
          <a:xfrm>
            <a:off x="76200" y="0"/>
            <a:ext cx="3200400" cy="2270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1600187"/>
            <a:ext cx="1691639" cy="369570"/>
          </a:xfrm>
          <a:custGeom>
            <a:avLst/>
            <a:gdLst/>
            <a:ahLst/>
            <a:cxnLst/>
            <a:rect l="l" t="t" r="r" b="b"/>
            <a:pathLst>
              <a:path w="1691639" h="369569">
                <a:moveTo>
                  <a:pt x="0" y="369328"/>
                </a:moveTo>
                <a:lnTo>
                  <a:pt x="1691513" y="369328"/>
                </a:lnTo>
                <a:lnTo>
                  <a:pt x="169151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000" y="1600187"/>
            <a:ext cx="1691639" cy="36957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800" dirty="0">
                <a:latin typeface="Corbel"/>
                <a:cs typeface="Corbel"/>
              </a:rPr>
              <a:t>S</a:t>
            </a:r>
            <a:r>
              <a:rPr sz="1800" spc="5" dirty="0">
                <a:latin typeface="Corbel"/>
                <a:cs typeface="Corbel"/>
              </a:rPr>
              <a:t>c</a:t>
            </a:r>
            <a:r>
              <a:rPr sz="1800" spc="-10" dirty="0">
                <a:latin typeface="Corbel"/>
                <a:cs typeface="Corbel"/>
              </a:rPr>
              <a:t>ie</a:t>
            </a:r>
            <a:r>
              <a:rPr sz="1800" spc="-5" dirty="0">
                <a:latin typeface="Corbel"/>
                <a:cs typeface="Corbel"/>
              </a:rPr>
              <a:t>nc</a:t>
            </a:r>
            <a:r>
              <a:rPr sz="1800" dirty="0">
                <a:latin typeface="Corbel"/>
                <a:cs typeface="Corbel"/>
              </a:rPr>
              <a:t>e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Fri</a:t>
            </a:r>
            <a:r>
              <a:rPr sz="1800" spc="5" dirty="0">
                <a:latin typeface="Corbel"/>
                <a:cs typeface="Corbel"/>
              </a:rPr>
              <a:t>c</a:t>
            </a:r>
            <a:r>
              <a:rPr sz="1800" spc="-5" dirty="0">
                <a:latin typeface="Corbel"/>
                <a:cs typeface="Corbel"/>
              </a:rPr>
              <a:t>tion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210627"/>
            <a:ext cx="7226934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Chec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k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you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r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lab’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s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ow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n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Safety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rules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719" y="2606460"/>
            <a:ext cx="7519034" cy="416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6235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o eating,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drinking,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smok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unless</a:t>
            </a:r>
            <a:endParaRPr sz="28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approved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2800" spc="-1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Do no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wear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ope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toe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shoe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lab.</a:t>
            </a:r>
            <a:r>
              <a:rPr sz="2800" spc="-3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4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feet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will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 vul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erable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if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chemica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spills</a:t>
            </a:r>
            <a:r>
              <a:rPr sz="2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you.</a:t>
            </a:r>
            <a:endParaRPr sz="28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6235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short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mid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iffs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wed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safe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ty</a:t>
            </a:r>
            <a:endParaRPr sz="28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reasons.</a:t>
            </a:r>
            <a:endParaRPr sz="28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Do no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mouth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pipe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ven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wate</a:t>
            </a:r>
            <a:r>
              <a:rPr sz="2800" spc="-1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355600" marR="22352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6235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emergenc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where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first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aid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kit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ept,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how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emergency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38800" y="762000"/>
            <a:ext cx="2409317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0" y="914425"/>
            <a:ext cx="1917700" cy="1152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659445"/>
            <a:ext cx="6960234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Wha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t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typ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o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f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laborator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y</a:t>
            </a:r>
            <a:r>
              <a:rPr sz="4000" spc="-21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do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yo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u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wor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k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in?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024" y="2166595"/>
            <a:ext cx="7371080" cy="396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gener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l,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labs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scribed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as: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5EBFF"/>
              </a:buClr>
              <a:buFont typeface="Wingdings"/>
              <a:buChar char=""/>
            </a:pPr>
            <a:endParaRPr sz="4300">
              <a:latin typeface="Times New Roman"/>
              <a:cs typeface="Times New Roman"/>
            </a:endParaRPr>
          </a:p>
          <a:p>
            <a:pPr marL="684530" marR="5080" lvl="1" indent="-286385">
              <a:lnSpc>
                <a:spcPct val="100000"/>
              </a:lnSpc>
              <a:buClr>
                <a:srgbClr val="EA1579"/>
              </a:buClr>
              <a:buSzPct val="90384"/>
              <a:buFont typeface="Wingdings"/>
              <a:buChar char=""/>
              <a:tabLst>
                <a:tab pos="685165" algn="l"/>
              </a:tabLst>
            </a:pPr>
            <a:r>
              <a:rPr sz="2600" spc="-5" dirty="0">
                <a:solidFill>
                  <a:srgbClr val="F173AE"/>
                </a:solidFill>
                <a:latin typeface="Corbel"/>
                <a:cs typeface="Corbel"/>
              </a:rPr>
              <a:t>Basi</a:t>
            </a:r>
            <a:r>
              <a:rPr sz="2600" dirty="0">
                <a:solidFill>
                  <a:srgbClr val="F173AE"/>
                </a:solidFill>
                <a:latin typeface="Corbel"/>
                <a:cs typeface="Corbel"/>
              </a:rPr>
              <a:t>c</a:t>
            </a:r>
            <a:r>
              <a:rPr sz="2600" spc="-9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173AE"/>
                </a:solidFill>
                <a:latin typeface="Corbel"/>
                <a:cs typeface="Corbel"/>
              </a:rPr>
              <a:t>Scie</a:t>
            </a:r>
            <a:r>
              <a:rPr sz="2600" spc="-20" dirty="0">
                <a:solidFill>
                  <a:srgbClr val="F173AE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173AE"/>
                </a:solidFill>
                <a:latin typeface="Corbel"/>
                <a:cs typeface="Corbel"/>
              </a:rPr>
              <a:t>c</a:t>
            </a:r>
            <a:r>
              <a:rPr sz="2600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rese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rchers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sc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the sa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knowl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dge.</a:t>
            </a:r>
            <a:r>
              <a:rPr sz="2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Fo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exampl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does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specifi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c 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transcript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 p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otei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work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?</a:t>
            </a:r>
            <a:endParaRPr sz="2600">
              <a:latin typeface="Corbel"/>
              <a:cs typeface="Corbel"/>
            </a:endParaRPr>
          </a:p>
          <a:p>
            <a:pPr lvl="1">
              <a:lnSpc>
                <a:spcPct val="100000"/>
              </a:lnSpc>
              <a:spcBef>
                <a:spcPts val="1"/>
              </a:spcBef>
              <a:buClr>
                <a:srgbClr val="EA1579"/>
              </a:buClr>
              <a:buFont typeface="Wingdings"/>
              <a:buChar char=""/>
            </a:pPr>
            <a:endParaRPr sz="3800">
              <a:latin typeface="Times New Roman"/>
              <a:cs typeface="Times New Roman"/>
            </a:endParaRPr>
          </a:p>
          <a:p>
            <a:pPr marL="684530" marR="695960" lvl="1" indent="-286385">
              <a:lnSpc>
                <a:spcPct val="100000"/>
              </a:lnSpc>
              <a:buClr>
                <a:srgbClr val="EA1579"/>
              </a:buClr>
              <a:buSzPct val="90384"/>
              <a:buFont typeface="Wingdings"/>
              <a:buChar char=""/>
              <a:tabLst>
                <a:tab pos="685165" algn="l"/>
                <a:tab pos="1931670" algn="l"/>
              </a:tabLst>
            </a:pPr>
            <a:r>
              <a:rPr sz="2600" spc="-5" dirty="0">
                <a:solidFill>
                  <a:srgbClr val="92D050"/>
                </a:solidFill>
                <a:latin typeface="Corbel"/>
                <a:cs typeface="Corbel"/>
              </a:rPr>
              <a:t>Cli</a:t>
            </a:r>
            <a:r>
              <a:rPr sz="2600" spc="-10" dirty="0">
                <a:solidFill>
                  <a:srgbClr val="92D050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92D050"/>
                </a:solidFill>
                <a:latin typeface="Corbel"/>
                <a:cs typeface="Corbel"/>
              </a:rPr>
              <a:t>ic</a:t>
            </a:r>
            <a:r>
              <a:rPr sz="2600" spc="-10" dirty="0">
                <a:solidFill>
                  <a:srgbClr val="92D050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92D050"/>
                </a:solidFill>
                <a:latin typeface="Corbel"/>
                <a:cs typeface="Corbel"/>
              </a:rPr>
              <a:t>l</a:t>
            </a:r>
            <a:r>
              <a:rPr sz="2600" spc="-10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92D050"/>
                </a:solidFill>
                <a:latin typeface="Corbel"/>
                <a:cs typeface="Corbel"/>
              </a:rPr>
              <a:t>research</a:t>
            </a:r>
            <a:r>
              <a:rPr sz="2600" spc="-5" dirty="0">
                <a:solidFill>
                  <a:srgbClr val="92D050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huma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their sample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	are used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nv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stig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 disease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or syn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rome.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400" y="704850"/>
            <a:ext cx="7645400" cy="573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2024" y="510925"/>
            <a:ext cx="7376159" cy="113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4000" spc="-15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4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orbel"/>
                <a:cs typeface="Corbel"/>
              </a:rPr>
              <a:t>hav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any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orbel"/>
                <a:cs typeface="Corbel"/>
              </a:rPr>
              <a:t>question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endParaRPr sz="40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</a:pP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problems,</a:t>
            </a:r>
            <a:r>
              <a:rPr sz="4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please</a:t>
            </a:r>
            <a:r>
              <a:rPr sz="4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4000" spc="-1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ure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0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orbel"/>
                <a:cs typeface="Corbel"/>
              </a:rPr>
              <a:t>let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4874" y="1744418"/>
            <a:ext cx="71577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3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4000" spc="-30" dirty="0">
                <a:solidFill>
                  <a:srgbClr val="FFFFFF"/>
                </a:solidFill>
                <a:latin typeface="Corbel"/>
                <a:cs typeface="Corbel"/>
              </a:rPr>
              <a:t>now</a:t>
            </a:r>
            <a:r>
              <a:rPr sz="4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early</a:t>
            </a:r>
            <a:r>
              <a:rPr sz="4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4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orbel"/>
                <a:cs typeface="Corbel"/>
              </a:rPr>
              <a:t>intern</a:t>
            </a:r>
            <a:r>
              <a:rPr sz="40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000" spc="-25" dirty="0">
                <a:solidFill>
                  <a:srgbClr val="FFFFFF"/>
                </a:solidFill>
                <a:latin typeface="Corbel"/>
                <a:cs typeface="Corbel"/>
              </a:rPr>
              <a:t>hip.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09284" y="3274014"/>
            <a:ext cx="1714500" cy="1600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33600" y="5029200"/>
            <a:ext cx="552068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 smtClean="0">
                <a:solidFill>
                  <a:srgbClr val="FFFFFF"/>
                </a:solidFill>
                <a:latin typeface="Corbel"/>
                <a:cs typeface="Corbel"/>
              </a:rPr>
              <a:t>Dr. Paula Gregory			</a:t>
            </a:r>
            <a:r>
              <a:rPr sz="180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10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ern</a:t>
            </a:r>
            <a:r>
              <a:rPr sz="18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25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dirty="0" smtClean="0">
                <a:solidFill>
                  <a:srgbClr val="FFFFFF"/>
                </a:solidFill>
                <a:latin typeface="Corbel"/>
                <a:cs typeface="Corbel"/>
              </a:rPr>
              <a:t>ien</a:t>
            </a:r>
            <a:endParaRPr lang="en-US" sz="1800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  <a:hlinkClick r:id="rId5"/>
              </a:rPr>
              <a:t>pgrego@lsuhsc.edu</a:t>
            </a:r>
            <a:r>
              <a:rPr lang="en-US" dirty="0" smtClean="0">
                <a:solidFill>
                  <a:srgbClr val="FFFFFF"/>
                </a:solidFill>
                <a:latin typeface="Corbel"/>
                <a:cs typeface="Corbel"/>
              </a:rPr>
              <a:t> 		</a:t>
            </a:r>
            <a:r>
              <a:rPr sz="1800" spc="-10" dirty="0" smtClean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fmil</a:t>
            </a:r>
            <a:r>
              <a:rPr sz="1800" dirty="0" smtClean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l</a:t>
            </a:r>
            <a:r>
              <a:rPr sz="1800" spc="-10" dirty="0" smtClean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e</a:t>
            </a:r>
            <a:r>
              <a:rPr sz="1800" spc="-15" dirty="0" smtClean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@</a:t>
            </a:r>
            <a:r>
              <a:rPr sz="1800" dirty="0" smtClean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ls</a:t>
            </a:r>
            <a:r>
              <a:rPr sz="1800" spc="-10" dirty="0" smtClean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uh</a:t>
            </a:r>
            <a:r>
              <a:rPr sz="1800" spc="-15" dirty="0" smtClean="0">
                <a:solidFill>
                  <a:srgbClr val="FFFFFF"/>
                </a:solidFill>
                <a:latin typeface="Corbel"/>
                <a:cs typeface="Corbel"/>
                <a:hlinkClick r:id="rId6"/>
              </a:rPr>
              <a:t>sc.edu</a:t>
            </a:r>
            <a:endParaRPr sz="1800" dirty="0">
              <a:latin typeface="Corbel"/>
              <a:cs typeface="Corbe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743200"/>
            <a:ext cx="1428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281" y="3429000"/>
            <a:ext cx="7919719" cy="615553"/>
          </a:xfrm>
        </p:spPr>
        <p:txBody>
          <a:bodyPr/>
          <a:lstStyle/>
          <a:p>
            <a:r>
              <a:rPr lang="en-US" dirty="0" smtClean="0"/>
              <a:t>TODAY’S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99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40" dirty="0">
                <a:latin typeface="Corbel"/>
                <a:cs typeface="Corbel"/>
              </a:rPr>
              <a:t>W</a:t>
            </a:r>
            <a:r>
              <a:rPr spc="-105" dirty="0">
                <a:latin typeface="Corbel"/>
                <a:cs typeface="Corbel"/>
              </a:rPr>
              <a:t>h</a:t>
            </a:r>
            <a:r>
              <a:rPr spc="-120" dirty="0">
                <a:latin typeface="Corbel"/>
                <a:cs typeface="Corbel"/>
              </a:rPr>
              <a:t>a</a:t>
            </a:r>
            <a:r>
              <a:rPr dirty="0">
                <a:latin typeface="Corbel"/>
                <a:cs typeface="Corbel"/>
              </a:rPr>
              <a:t>t</a:t>
            </a:r>
            <a:r>
              <a:rPr spc="-225" dirty="0">
                <a:latin typeface="Corbel"/>
                <a:cs typeface="Corbel"/>
              </a:rPr>
              <a:t> </a:t>
            </a:r>
            <a:r>
              <a:rPr spc="-120" dirty="0">
                <a:latin typeface="Corbel"/>
                <a:cs typeface="Corbel"/>
              </a:rPr>
              <a:t>a</a:t>
            </a:r>
            <a:r>
              <a:rPr spc="-110" dirty="0">
                <a:latin typeface="Corbel"/>
                <a:cs typeface="Corbel"/>
              </a:rPr>
              <a:t>r</a:t>
            </a:r>
            <a:r>
              <a:rPr spc="-20" dirty="0">
                <a:latin typeface="Corbel"/>
                <a:cs typeface="Corbel"/>
              </a:rPr>
              <a:t>e</a:t>
            </a:r>
            <a:r>
              <a:rPr spc="-204" dirty="0">
                <a:latin typeface="Corbel"/>
                <a:cs typeface="Corbel"/>
              </a:rPr>
              <a:t> </a:t>
            </a:r>
            <a:r>
              <a:rPr spc="-105" dirty="0">
                <a:latin typeface="Corbel"/>
                <a:cs typeface="Corbel"/>
              </a:rPr>
              <a:t>H</a:t>
            </a:r>
            <a:r>
              <a:rPr spc="-114" dirty="0">
                <a:latin typeface="Corbel"/>
                <a:cs typeface="Corbel"/>
              </a:rPr>
              <a:t>e</a:t>
            </a:r>
            <a:r>
              <a:rPr spc="-130" dirty="0">
                <a:latin typeface="Corbel"/>
                <a:cs typeface="Corbel"/>
              </a:rPr>
              <a:t>L</a:t>
            </a:r>
            <a:r>
              <a:rPr spc="-20" dirty="0">
                <a:latin typeface="Corbel"/>
                <a:cs typeface="Corbel"/>
              </a:rPr>
              <a:t>a</a:t>
            </a:r>
            <a:r>
              <a:rPr spc="-345" dirty="0">
                <a:latin typeface="Corbel"/>
                <a:cs typeface="Corbel"/>
              </a:rPr>
              <a:t> </a:t>
            </a:r>
            <a:r>
              <a:rPr spc="-105" dirty="0">
                <a:latin typeface="Corbel"/>
                <a:cs typeface="Corbel"/>
              </a:rPr>
              <a:t>C</a:t>
            </a:r>
            <a:r>
              <a:rPr spc="-114" dirty="0">
                <a:latin typeface="Corbel"/>
                <a:cs typeface="Corbel"/>
              </a:rPr>
              <a:t>e</a:t>
            </a:r>
            <a:r>
              <a:rPr spc="-110" dirty="0">
                <a:latin typeface="Corbel"/>
                <a:cs typeface="Corbel"/>
              </a:rPr>
              <a:t>ll</a:t>
            </a:r>
            <a:r>
              <a:rPr spc="-95" dirty="0">
                <a:latin typeface="Corbel"/>
                <a:cs typeface="Corbel"/>
              </a:rPr>
              <a:t>s</a:t>
            </a:r>
            <a:r>
              <a:rPr dirty="0">
                <a:latin typeface="Corbel"/>
                <a:cs typeface="Corbel"/>
              </a:rPr>
              <a:t>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875194"/>
            <a:ext cx="7449184" cy="270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HeL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cells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cervica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cance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cells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were</a:t>
            </a:r>
            <a:endParaRPr sz="28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obtaine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form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wom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name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nriett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2800">
              <a:latin typeface="Corbel"/>
              <a:cs typeface="Corbel"/>
            </a:endParaRPr>
          </a:p>
          <a:p>
            <a:pPr marL="354965" marR="309245" indent="-342265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Thes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 cells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were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btained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biopsy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the cervi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cto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without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her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kn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wledge/c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nsent.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cells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were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3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mortalized.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19800" y="3886200"/>
            <a:ext cx="1749805" cy="2533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22775" y="5411600"/>
            <a:ext cx="9271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Henri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etta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cks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Immortalize</a:t>
            </a:r>
            <a:r>
              <a:rPr spc="-25" dirty="0"/>
              <a:t>d</a:t>
            </a:r>
            <a:r>
              <a:rPr spc="-210" dirty="0"/>
              <a:t> </a:t>
            </a:r>
            <a:r>
              <a:rPr spc="-125" dirty="0"/>
              <a:t>cell</a:t>
            </a:r>
            <a:r>
              <a:rPr spc="-25" dirty="0"/>
              <a:t>s</a:t>
            </a:r>
            <a:r>
              <a:rPr spc="-204" dirty="0"/>
              <a:t> </a:t>
            </a:r>
            <a:r>
              <a:rPr spc="-125" dirty="0"/>
              <a:t>an</a:t>
            </a:r>
            <a:r>
              <a:rPr spc="-25" dirty="0"/>
              <a:t>d</a:t>
            </a:r>
            <a:r>
              <a:rPr spc="-195" dirty="0"/>
              <a:t> </a:t>
            </a:r>
            <a:r>
              <a:rPr spc="-125" dirty="0"/>
              <a:t>HeLa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875194"/>
            <a:ext cx="7504430" cy="355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HeL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cells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obtaine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biop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stil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alive and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hav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been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ful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understanding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of cance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disease,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well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discovery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of treatment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hera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14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HeL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first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line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im</a:t>
            </a:r>
            <a:r>
              <a:rPr sz="2800" spc="-3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ortal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ized</a:t>
            </a:r>
            <a:endParaRPr sz="2800">
              <a:latin typeface="Corbel"/>
              <a:cs typeface="Corbel"/>
            </a:endParaRPr>
          </a:p>
          <a:p>
            <a:pPr marL="354965" marR="21209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Was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used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velopment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polio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va</a:t>
            </a:r>
            <a:r>
              <a:rPr sz="2800" spc="-5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cine,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find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link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between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huma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papilloma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virus (HPV)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cervica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cancer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050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z="3600" u="heavy" spc="-110" dirty="0"/>
              <a:t>T</a:t>
            </a:r>
            <a:r>
              <a:rPr sz="3600" u="heavy" spc="-100" dirty="0"/>
              <a:t>h</a:t>
            </a:r>
            <a:r>
              <a:rPr sz="3600" u="heavy" dirty="0"/>
              <a:t>e</a:t>
            </a:r>
            <a:r>
              <a:rPr sz="3600" u="heavy" spc="-215" dirty="0"/>
              <a:t> </a:t>
            </a:r>
            <a:r>
              <a:rPr sz="3600" u="heavy" spc="-110" dirty="0"/>
              <a:t>Imm</a:t>
            </a:r>
            <a:r>
              <a:rPr sz="3600" u="heavy" spc="-100" dirty="0"/>
              <a:t>o</a:t>
            </a:r>
            <a:r>
              <a:rPr sz="3600" u="heavy" spc="-110" dirty="0"/>
              <a:t>rta</a:t>
            </a:r>
            <a:r>
              <a:rPr sz="3600" u="heavy" dirty="0"/>
              <a:t>l</a:t>
            </a:r>
            <a:r>
              <a:rPr sz="3600" u="heavy" spc="-215" dirty="0"/>
              <a:t> </a:t>
            </a:r>
            <a:r>
              <a:rPr sz="3600" u="heavy" spc="-100" dirty="0"/>
              <a:t>L</a:t>
            </a:r>
            <a:r>
              <a:rPr sz="3600" u="heavy" spc="-110" dirty="0"/>
              <a:t>if</a:t>
            </a:r>
            <a:r>
              <a:rPr sz="3600" u="heavy" dirty="0"/>
              <a:t>e</a:t>
            </a:r>
            <a:r>
              <a:rPr sz="3600" u="heavy" spc="-215" dirty="0"/>
              <a:t> </a:t>
            </a:r>
            <a:r>
              <a:rPr sz="3600" u="heavy" spc="-110" dirty="0"/>
              <a:t>o</a:t>
            </a:r>
            <a:r>
              <a:rPr sz="3600" u="heavy" dirty="0"/>
              <a:t>f</a:t>
            </a:r>
            <a:r>
              <a:rPr sz="3600" u="heavy" spc="-204" dirty="0"/>
              <a:t> </a:t>
            </a:r>
            <a:r>
              <a:rPr sz="3600" u="heavy" spc="-110" dirty="0"/>
              <a:t>Henr</a:t>
            </a:r>
            <a:r>
              <a:rPr sz="3600" u="heavy" spc="-100" dirty="0"/>
              <a:t>i</a:t>
            </a:r>
            <a:r>
              <a:rPr sz="3600" u="heavy" spc="-110" dirty="0"/>
              <a:t>ett</a:t>
            </a:r>
            <a:r>
              <a:rPr sz="3600" u="heavy" dirty="0"/>
              <a:t>a</a:t>
            </a:r>
            <a:endParaRPr sz="3600"/>
          </a:p>
          <a:p>
            <a:pPr marL="911225">
              <a:lnSpc>
                <a:spcPct val="100000"/>
              </a:lnSpc>
            </a:pPr>
            <a:r>
              <a:rPr sz="3600" u="heavy" spc="-130" dirty="0"/>
              <a:t>L</a:t>
            </a:r>
            <a:r>
              <a:rPr sz="3600" u="heavy" spc="-120" dirty="0"/>
              <a:t>a</a:t>
            </a:r>
            <a:r>
              <a:rPr sz="3600" u="heavy" spc="-130" dirty="0"/>
              <a:t>ck</a:t>
            </a:r>
            <a:r>
              <a:rPr sz="3600" u="heavy" spc="-20" dirty="0"/>
              <a:t>s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985824" y="1747213"/>
            <a:ext cx="7435850" cy="435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3600" spc="-110" dirty="0">
                <a:solidFill>
                  <a:srgbClr val="C1EDFF"/>
                </a:solidFill>
                <a:latin typeface="Consolas"/>
                <a:cs typeface="Consolas"/>
              </a:rPr>
              <a:t>b</a:t>
            </a:r>
            <a:r>
              <a:rPr sz="3600" dirty="0">
                <a:solidFill>
                  <a:srgbClr val="C1EDFF"/>
                </a:solidFill>
                <a:latin typeface="Consolas"/>
                <a:cs typeface="Consolas"/>
              </a:rPr>
              <a:t>y</a:t>
            </a:r>
            <a:r>
              <a:rPr sz="36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3600" spc="-110" dirty="0">
                <a:solidFill>
                  <a:srgbClr val="C1EDFF"/>
                </a:solidFill>
                <a:latin typeface="Consolas"/>
                <a:cs typeface="Consolas"/>
              </a:rPr>
              <a:t>Rebe</a:t>
            </a:r>
            <a:r>
              <a:rPr sz="3600" spc="-100" dirty="0">
                <a:solidFill>
                  <a:srgbClr val="C1EDFF"/>
                </a:solidFill>
                <a:latin typeface="Consolas"/>
                <a:cs typeface="Consolas"/>
              </a:rPr>
              <a:t>c</a:t>
            </a:r>
            <a:r>
              <a:rPr sz="3600" spc="-110" dirty="0">
                <a:solidFill>
                  <a:srgbClr val="C1EDFF"/>
                </a:solidFill>
                <a:latin typeface="Consolas"/>
                <a:cs typeface="Consolas"/>
              </a:rPr>
              <a:t>c</a:t>
            </a:r>
            <a:r>
              <a:rPr sz="3600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3600" spc="-22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3600" spc="-110" dirty="0">
                <a:solidFill>
                  <a:srgbClr val="C1EDFF"/>
                </a:solidFill>
                <a:latin typeface="Consolas"/>
                <a:cs typeface="Consolas"/>
              </a:rPr>
              <a:t>Sk</a:t>
            </a:r>
            <a:r>
              <a:rPr sz="3600" spc="-100" dirty="0">
                <a:solidFill>
                  <a:srgbClr val="C1EDFF"/>
                </a:solidFill>
                <a:latin typeface="Consolas"/>
                <a:cs typeface="Consolas"/>
              </a:rPr>
              <a:t>l</a:t>
            </a:r>
            <a:r>
              <a:rPr sz="3600" spc="-110" dirty="0">
                <a:solidFill>
                  <a:srgbClr val="C1EDFF"/>
                </a:solidFill>
                <a:latin typeface="Consolas"/>
                <a:cs typeface="Consolas"/>
              </a:rPr>
              <a:t>oo</a:t>
            </a:r>
            <a:r>
              <a:rPr sz="3600" dirty="0">
                <a:solidFill>
                  <a:srgbClr val="C1EDFF"/>
                </a:solidFill>
                <a:latin typeface="Consolas"/>
                <a:cs typeface="Consolas"/>
              </a:rPr>
              <a:t>t</a:t>
            </a:r>
            <a:endParaRPr sz="3600">
              <a:latin typeface="Consolas"/>
              <a:cs typeface="Consolas"/>
            </a:endParaRPr>
          </a:p>
          <a:p>
            <a:pPr marL="354965" indent="-342265">
              <a:lnSpc>
                <a:spcPct val="100000"/>
              </a:lnSpc>
              <a:spcBef>
                <a:spcPts val="105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tle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about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enriet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Lacks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unt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rec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2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5600" algn="l"/>
              </a:tabLst>
            </a:pP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8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loot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wrote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biogra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Ms.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Lacks:</a:t>
            </a:r>
            <a:endParaRPr sz="2400">
              <a:latin typeface="Corbel"/>
              <a:cs typeface="Corbel"/>
            </a:endParaRPr>
          </a:p>
          <a:p>
            <a:pPr marL="684530" lvl="1" indent="-28638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5165" algn="l"/>
              </a:tabLst>
            </a:pPr>
            <a:r>
              <a:rPr sz="2400" spc="-114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Africa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America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 woman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Bal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imore</a:t>
            </a:r>
            <a:endParaRPr sz="2400">
              <a:latin typeface="Corbel"/>
              <a:cs typeface="Corbel"/>
            </a:endParaRPr>
          </a:p>
          <a:p>
            <a:pPr marL="684530" lvl="1" indent="-28638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5165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chi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dren</a:t>
            </a:r>
            <a:endParaRPr sz="2400">
              <a:latin typeface="Corbel"/>
              <a:cs typeface="Corbel"/>
            </a:endParaRPr>
          </a:p>
          <a:p>
            <a:pPr marL="684530" lvl="1" indent="-28638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685165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rv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canc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2400">
              <a:latin typeface="Corbel"/>
              <a:cs typeface="Corbel"/>
            </a:endParaRPr>
          </a:p>
          <a:p>
            <a:pPr marL="684530" marR="5080" lvl="1" indent="-286385">
              <a:lnSpc>
                <a:spcPct val="100000"/>
              </a:lnSpc>
              <a:spcBef>
                <a:spcPts val="575"/>
              </a:spcBef>
              <a:buClr>
                <a:srgbClr val="EA1579"/>
              </a:buClr>
              <a:buSzPct val="89583"/>
              <a:buFont typeface="Wingdings"/>
              <a:buChar char=""/>
              <a:tabLst>
                <a:tab pos="74422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ad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tle</a:t>
            </a:r>
            <a:r>
              <a:rPr sz="24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understan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 dia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nosi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rv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cal canc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3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owledg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doc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Johns H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opki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was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do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ops</a:t>
            </a:r>
            <a:r>
              <a:rPr sz="2400" spc="-114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ed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cance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 in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195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less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 a year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after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ag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osis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Ethica</a:t>
            </a:r>
            <a:r>
              <a:rPr spc="-25" dirty="0"/>
              <a:t>l</a:t>
            </a:r>
            <a:r>
              <a:rPr spc="-204" dirty="0"/>
              <a:t> </a:t>
            </a:r>
            <a:r>
              <a:rPr spc="-125" dirty="0"/>
              <a:t>implications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0" indent="-34226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864869" algn="l"/>
              </a:tabLst>
            </a:pPr>
            <a:r>
              <a:rPr sz="2400" spc="-25" dirty="0"/>
              <a:t>M</a:t>
            </a:r>
            <a:r>
              <a:rPr sz="2400" spc="-5" dirty="0"/>
              <a:t>o</a:t>
            </a:r>
            <a:r>
              <a:rPr sz="2400" dirty="0"/>
              <a:t>st</a:t>
            </a:r>
            <a:r>
              <a:rPr sz="2400" spc="-20" dirty="0"/>
              <a:t> wi</a:t>
            </a:r>
            <a:r>
              <a:rPr sz="2400" spc="-15" dirty="0"/>
              <a:t>dely</a:t>
            </a:r>
            <a:r>
              <a:rPr sz="2400" spc="25" dirty="0"/>
              <a:t> </a:t>
            </a:r>
            <a:r>
              <a:rPr sz="2400" spc="-15" dirty="0"/>
              <a:t>us</a:t>
            </a:r>
            <a:r>
              <a:rPr sz="2400" spc="-10" dirty="0"/>
              <a:t>e</a:t>
            </a:r>
            <a:r>
              <a:rPr sz="2400" spc="-15" dirty="0"/>
              <a:t>d and</a:t>
            </a:r>
            <a:r>
              <a:rPr sz="2400" spc="-10" dirty="0"/>
              <a:t> </a:t>
            </a:r>
            <a:r>
              <a:rPr sz="2400" spc="-15" dirty="0"/>
              <a:t>propagated</a:t>
            </a:r>
            <a:r>
              <a:rPr sz="2400" spc="-10" dirty="0"/>
              <a:t> </a:t>
            </a:r>
            <a:r>
              <a:rPr sz="2400" spc="-15" dirty="0"/>
              <a:t>cel</a:t>
            </a:r>
            <a:r>
              <a:rPr sz="2400" spc="-10" dirty="0"/>
              <a:t>l</a:t>
            </a:r>
            <a:r>
              <a:rPr sz="2400" spc="5" dirty="0"/>
              <a:t> </a:t>
            </a:r>
            <a:r>
              <a:rPr sz="2400" spc="-20" dirty="0"/>
              <a:t>typ</a:t>
            </a:r>
            <a:r>
              <a:rPr sz="2400" spc="-15" dirty="0"/>
              <a:t>e</a:t>
            </a:r>
            <a:r>
              <a:rPr sz="2400" dirty="0"/>
              <a:t> </a:t>
            </a:r>
            <a:r>
              <a:rPr sz="2400" spc="-10" dirty="0"/>
              <a:t>u</a:t>
            </a:r>
            <a:r>
              <a:rPr sz="2400" spc="-20" dirty="0"/>
              <a:t>se</a:t>
            </a:r>
            <a:r>
              <a:rPr sz="2400" spc="-15" dirty="0"/>
              <a:t>d</a:t>
            </a:r>
            <a:r>
              <a:rPr sz="2400" dirty="0"/>
              <a:t> </a:t>
            </a:r>
            <a:r>
              <a:rPr sz="2400" spc="-5" dirty="0"/>
              <a:t>for</a:t>
            </a:r>
            <a:endParaRPr sz="2400"/>
          </a:p>
          <a:p>
            <a:pPr marL="863600">
              <a:lnSpc>
                <a:spcPct val="100000"/>
              </a:lnSpc>
            </a:pPr>
            <a:r>
              <a:rPr sz="2400" dirty="0"/>
              <a:t>res</a:t>
            </a:r>
            <a:r>
              <a:rPr sz="2400" spc="5" dirty="0"/>
              <a:t>e</a:t>
            </a:r>
            <a:r>
              <a:rPr sz="2400" dirty="0"/>
              <a:t>arch.</a:t>
            </a:r>
            <a:endParaRPr sz="2400"/>
          </a:p>
          <a:p>
            <a:pPr marL="863600" marR="5080" indent="-342265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864869" algn="l"/>
              </a:tabLst>
            </a:pPr>
            <a:r>
              <a:rPr sz="2400" spc="-5" dirty="0"/>
              <a:t>Bil</a:t>
            </a:r>
            <a:r>
              <a:rPr sz="2400" spc="-10" dirty="0"/>
              <a:t>l</a:t>
            </a:r>
            <a:r>
              <a:rPr sz="2400" dirty="0"/>
              <a:t>ions</a:t>
            </a:r>
            <a:r>
              <a:rPr sz="2400" spc="15" dirty="0"/>
              <a:t> </a:t>
            </a:r>
            <a:r>
              <a:rPr sz="2400" spc="-5" dirty="0"/>
              <a:t>o</a:t>
            </a:r>
            <a:r>
              <a:rPr sz="2400" dirty="0"/>
              <a:t>f</a:t>
            </a:r>
            <a:r>
              <a:rPr sz="2400" spc="-20" dirty="0"/>
              <a:t> </a:t>
            </a:r>
            <a:r>
              <a:rPr sz="2400" spc="-10" dirty="0"/>
              <a:t>doll</a:t>
            </a:r>
            <a:r>
              <a:rPr sz="2400" spc="-25" dirty="0"/>
              <a:t>a</a:t>
            </a:r>
            <a:r>
              <a:rPr sz="2400" dirty="0"/>
              <a:t>rs</a:t>
            </a:r>
            <a:r>
              <a:rPr sz="2400" spc="10" dirty="0"/>
              <a:t> </a:t>
            </a:r>
            <a:r>
              <a:rPr sz="2400" dirty="0"/>
              <a:t>in</a:t>
            </a:r>
            <a:r>
              <a:rPr sz="2400" spc="-15" dirty="0"/>
              <a:t> </a:t>
            </a:r>
            <a:r>
              <a:rPr sz="2400" spc="-20" dirty="0"/>
              <a:t>treatmen</a:t>
            </a:r>
            <a:r>
              <a:rPr sz="2400" spc="-10" dirty="0"/>
              <a:t>t</a:t>
            </a:r>
            <a:r>
              <a:rPr sz="2400" spc="15" dirty="0"/>
              <a:t> </a:t>
            </a:r>
            <a:r>
              <a:rPr sz="2400" spc="-15" dirty="0"/>
              <a:t>and</a:t>
            </a:r>
            <a:r>
              <a:rPr sz="2400" spc="-10" dirty="0"/>
              <a:t> </a:t>
            </a:r>
            <a:r>
              <a:rPr sz="2400" spc="-5" dirty="0"/>
              <a:t>t</a:t>
            </a:r>
            <a:r>
              <a:rPr sz="2400" spc="-15" dirty="0"/>
              <a:t>herapy</a:t>
            </a:r>
            <a:r>
              <a:rPr sz="2400" spc="-5" dirty="0"/>
              <a:t> </a:t>
            </a:r>
            <a:r>
              <a:rPr sz="2400" spc="-10" dirty="0"/>
              <a:t>discoveries</a:t>
            </a:r>
            <a:r>
              <a:rPr sz="2400" spc="5" dirty="0"/>
              <a:t> </a:t>
            </a:r>
            <a:r>
              <a:rPr sz="2400" dirty="0"/>
              <a:t>by </a:t>
            </a:r>
            <a:r>
              <a:rPr sz="2400" spc="-10" dirty="0"/>
              <a:t>re</a:t>
            </a:r>
            <a:r>
              <a:rPr sz="2400" spc="-5" dirty="0"/>
              <a:t>s</a:t>
            </a:r>
            <a:r>
              <a:rPr sz="2400" spc="-15" dirty="0"/>
              <a:t>earc</a:t>
            </a:r>
            <a:r>
              <a:rPr sz="2400" spc="-5" dirty="0"/>
              <a:t>her</a:t>
            </a:r>
            <a:r>
              <a:rPr sz="2400" dirty="0"/>
              <a:t>s</a:t>
            </a:r>
            <a:r>
              <a:rPr sz="2400" spc="-20" dirty="0"/>
              <a:t> </a:t>
            </a:r>
            <a:r>
              <a:rPr sz="2400" spc="-15" dirty="0"/>
              <a:t>and</a:t>
            </a:r>
            <a:r>
              <a:rPr sz="2400" spc="-10" dirty="0"/>
              <a:t> </a:t>
            </a:r>
            <a:r>
              <a:rPr sz="2400" spc="-15" dirty="0"/>
              <a:t>p</a:t>
            </a:r>
            <a:r>
              <a:rPr sz="2400" spc="-25" dirty="0"/>
              <a:t>h</a:t>
            </a:r>
            <a:r>
              <a:rPr sz="2400" spc="-15" dirty="0"/>
              <a:t>armace</a:t>
            </a:r>
            <a:r>
              <a:rPr sz="2400" spc="-10" dirty="0"/>
              <a:t>u</a:t>
            </a:r>
            <a:r>
              <a:rPr sz="2400" spc="-5" dirty="0"/>
              <a:t>t</a:t>
            </a:r>
            <a:r>
              <a:rPr sz="2400" spc="-10" dirty="0"/>
              <a:t>i</a:t>
            </a:r>
            <a:r>
              <a:rPr sz="2400" spc="-5" dirty="0"/>
              <a:t>ca</a:t>
            </a:r>
            <a:r>
              <a:rPr sz="2400" dirty="0"/>
              <a:t>l </a:t>
            </a:r>
            <a:r>
              <a:rPr sz="2400" spc="-5" dirty="0"/>
              <a:t>c</a:t>
            </a:r>
            <a:r>
              <a:rPr sz="2400" spc="5" dirty="0"/>
              <a:t>o</a:t>
            </a:r>
            <a:r>
              <a:rPr sz="2400" spc="-15" dirty="0"/>
              <a:t>mpan</a:t>
            </a:r>
            <a:r>
              <a:rPr sz="2400" spc="-25" dirty="0"/>
              <a:t>i</a:t>
            </a:r>
            <a:r>
              <a:rPr sz="2400" spc="-15" dirty="0"/>
              <a:t>es</a:t>
            </a:r>
            <a:endParaRPr sz="2400"/>
          </a:p>
          <a:p>
            <a:pPr marL="863600" marR="36195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864869" algn="l"/>
              </a:tabLst>
            </a:pPr>
            <a:r>
              <a:rPr sz="2400" spc="-15" dirty="0"/>
              <a:t>Last</a:t>
            </a:r>
            <a:r>
              <a:rPr sz="2400" spc="-10" dirty="0"/>
              <a:t> </a:t>
            </a:r>
            <a:r>
              <a:rPr sz="2400" spc="-15" dirty="0"/>
              <a:t>yea</a:t>
            </a:r>
            <a:r>
              <a:rPr sz="2400" spc="-135" dirty="0"/>
              <a:t>r</a:t>
            </a:r>
            <a:r>
              <a:rPr sz="2400" spc="-10" dirty="0"/>
              <a:t>, </a:t>
            </a:r>
            <a:r>
              <a:rPr sz="2400" spc="-5" dirty="0"/>
              <a:t>t</a:t>
            </a:r>
            <a:r>
              <a:rPr sz="2400" spc="-15" dirty="0"/>
              <a:t>he</a:t>
            </a:r>
            <a:r>
              <a:rPr sz="2400" spc="15" dirty="0"/>
              <a:t> </a:t>
            </a:r>
            <a:r>
              <a:rPr sz="2400" spc="-5" dirty="0"/>
              <a:t>Na</a:t>
            </a:r>
            <a:r>
              <a:rPr sz="2400" spc="-10" dirty="0"/>
              <a:t>t</a:t>
            </a:r>
            <a:r>
              <a:rPr sz="2400" dirty="0"/>
              <a:t>ional</a:t>
            </a:r>
            <a:r>
              <a:rPr sz="2400" spc="10" dirty="0"/>
              <a:t> </a:t>
            </a:r>
            <a:r>
              <a:rPr sz="2400" dirty="0"/>
              <a:t>Ins</a:t>
            </a:r>
            <a:r>
              <a:rPr sz="2400" spc="-15" dirty="0"/>
              <a:t>t</a:t>
            </a:r>
            <a:r>
              <a:rPr sz="2400" dirty="0"/>
              <a:t>i</a:t>
            </a:r>
            <a:r>
              <a:rPr sz="2400" spc="-10" dirty="0"/>
              <a:t>t</a:t>
            </a:r>
            <a:r>
              <a:rPr sz="2400" spc="-15" dirty="0"/>
              <a:t>utes</a:t>
            </a:r>
            <a:r>
              <a:rPr sz="2400" spc="20" dirty="0"/>
              <a:t> </a:t>
            </a:r>
            <a:r>
              <a:rPr sz="2400" spc="-5" dirty="0"/>
              <a:t>o</a:t>
            </a:r>
            <a:r>
              <a:rPr sz="2400" dirty="0"/>
              <a:t>f</a:t>
            </a:r>
            <a:r>
              <a:rPr sz="2400" spc="-5" dirty="0"/>
              <a:t> </a:t>
            </a:r>
            <a:r>
              <a:rPr sz="2400" dirty="0"/>
              <a:t>H</a:t>
            </a:r>
            <a:r>
              <a:rPr sz="2400" spc="-10" dirty="0"/>
              <a:t>ealth</a:t>
            </a:r>
            <a:r>
              <a:rPr sz="2400" spc="-15" dirty="0"/>
              <a:t> (NIH)</a:t>
            </a:r>
            <a:r>
              <a:rPr sz="2400" spc="5" dirty="0"/>
              <a:t> </a:t>
            </a:r>
            <a:r>
              <a:rPr sz="2400" spc="-15" dirty="0"/>
              <a:t>made</a:t>
            </a:r>
            <a:r>
              <a:rPr sz="2400" spc="-5" dirty="0"/>
              <a:t> </a:t>
            </a:r>
            <a:r>
              <a:rPr sz="2400" dirty="0"/>
              <a:t>an</a:t>
            </a:r>
            <a:r>
              <a:rPr sz="2400" spc="-20" dirty="0"/>
              <a:t> </a:t>
            </a:r>
            <a:r>
              <a:rPr sz="2400" spc="-15" dirty="0"/>
              <a:t>agre</a:t>
            </a:r>
            <a:r>
              <a:rPr sz="2400" spc="-10" dirty="0"/>
              <a:t>e</a:t>
            </a:r>
            <a:r>
              <a:rPr sz="2400" spc="-15" dirty="0"/>
              <a:t>ment</a:t>
            </a:r>
            <a:r>
              <a:rPr sz="2400" spc="-5" dirty="0"/>
              <a:t> </a:t>
            </a:r>
            <a:r>
              <a:rPr sz="2400" spc="-30" dirty="0"/>
              <a:t>w</a:t>
            </a:r>
            <a:r>
              <a:rPr sz="2400" dirty="0"/>
              <a:t>i</a:t>
            </a:r>
            <a:r>
              <a:rPr sz="2400" spc="-10" dirty="0"/>
              <a:t>t</a:t>
            </a:r>
            <a:r>
              <a:rPr sz="2400" dirty="0"/>
              <a:t>h</a:t>
            </a:r>
            <a:r>
              <a:rPr sz="2400" spc="15" dirty="0"/>
              <a:t> </a:t>
            </a:r>
            <a:r>
              <a:rPr sz="2400" spc="-5" dirty="0"/>
              <a:t>t</a:t>
            </a:r>
            <a:r>
              <a:rPr sz="2400" spc="-15" dirty="0"/>
              <a:t>he</a:t>
            </a:r>
            <a:r>
              <a:rPr sz="2400" spc="15" dirty="0"/>
              <a:t> </a:t>
            </a:r>
            <a:r>
              <a:rPr sz="2400" spc="-15" dirty="0"/>
              <a:t>Lacks</a:t>
            </a:r>
            <a:r>
              <a:rPr sz="2400" spc="-25" dirty="0"/>
              <a:t> </a:t>
            </a:r>
            <a:r>
              <a:rPr sz="2400" spc="-10" dirty="0"/>
              <a:t>fa</a:t>
            </a:r>
            <a:r>
              <a:rPr sz="2400" spc="-15" dirty="0"/>
              <a:t>m</a:t>
            </a:r>
            <a:r>
              <a:rPr sz="2400" spc="-10" dirty="0"/>
              <a:t>i</a:t>
            </a:r>
            <a:r>
              <a:rPr sz="2400" spc="-20" dirty="0"/>
              <a:t>l</a:t>
            </a:r>
            <a:r>
              <a:rPr sz="2400" dirty="0"/>
              <a:t>y</a:t>
            </a:r>
            <a:endParaRPr sz="2400"/>
          </a:p>
          <a:p>
            <a:pPr marL="863600" marR="56642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864869" algn="l"/>
              </a:tabLst>
            </a:pPr>
            <a:r>
              <a:rPr sz="2400" spc="-20" dirty="0"/>
              <a:t>Th</a:t>
            </a:r>
            <a:r>
              <a:rPr sz="2400" spc="-15" dirty="0"/>
              <a:t>e Lacks</a:t>
            </a:r>
            <a:r>
              <a:rPr sz="2400" spc="-10" dirty="0"/>
              <a:t> fa</a:t>
            </a:r>
            <a:r>
              <a:rPr sz="2400" spc="-15" dirty="0"/>
              <a:t>m</a:t>
            </a:r>
            <a:r>
              <a:rPr sz="2400" spc="-10" dirty="0"/>
              <a:t>i</a:t>
            </a:r>
            <a:r>
              <a:rPr sz="2400" spc="-20" dirty="0"/>
              <a:t>l</a:t>
            </a:r>
            <a:r>
              <a:rPr sz="2400" dirty="0"/>
              <a:t>y </a:t>
            </a:r>
            <a:r>
              <a:rPr sz="2400" spc="-15" dirty="0"/>
              <a:t>agre</a:t>
            </a:r>
            <a:r>
              <a:rPr sz="2400" spc="-10" dirty="0"/>
              <a:t>e</a:t>
            </a:r>
            <a:r>
              <a:rPr sz="2400" spc="-15" dirty="0"/>
              <a:t>d</a:t>
            </a:r>
            <a:r>
              <a:rPr sz="2400" dirty="0"/>
              <a:t> </a:t>
            </a:r>
            <a:r>
              <a:rPr sz="2400" spc="-5" dirty="0"/>
              <a:t>t</a:t>
            </a:r>
            <a:r>
              <a:rPr sz="2400" dirty="0"/>
              <a:t>o</a:t>
            </a:r>
            <a:r>
              <a:rPr sz="2400" spc="-15" dirty="0"/>
              <a:t> </a:t>
            </a:r>
            <a:r>
              <a:rPr sz="2400" spc="-10" dirty="0"/>
              <a:t>al</a:t>
            </a:r>
            <a:r>
              <a:rPr sz="2400" spc="-20" dirty="0"/>
              <a:t>l</a:t>
            </a:r>
            <a:r>
              <a:rPr sz="2400" spc="-5" dirty="0"/>
              <a:t>o</a:t>
            </a:r>
            <a:r>
              <a:rPr sz="2400" dirty="0"/>
              <a:t>w</a:t>
            </a:r>
            <a:r>
              <a:rPr sz="2400" spc="10" dirty="0"/>
              <a:t> </a:t>
            </a:r>
            <a:r>
              <a:rPr sz="2400" spc="-10" dirty="0"/>
              <a:t>re</a:t>
            </a:r>
            <a:r>
              <a:rPr sz="2400" spc="-5" dirty="0"/>
              <a:t>s</a:t>
            </a:r>
            <a:r>
              <a:rPr sz="2400" spc="-15" dirty="0"/>
              <a:t>earc</a:t>
            </a:r>
            <a:r>
              <a:rPr sz="2400" spc="-5" dirty="0"/>
              <a:t>her</a:t>
            </a:r>
            <a:r>
              <a:rPr sz="2400" dirty="0"/>
              <a:t>s</a:t>
            </a:r>
            <a:r>
              <a:rPr sz="2400" spc="-10" dirty="0"/>
              <a:t> </a:t>
            </a:r>
            <a:r>
              <a:rPr sz="2400" spc="-5" dirty="0"/>
              <a:t>t</a:t>
            </a:r>
            <a:r>
              <a:rPr sz="2400" dirty="0"/>
              <a:t>o </a:t>
            </a:r>
            <a:r>
              <a:rPr sz="2400" spc="-20" dirty="0"/>
              <a:t>ha</a:t>
            </a:r>
            <a:r>
              <a:rPr sz="2400" spc="-25" dirty="0"/>
              <a:t>v</a:t>
            </a:r>
            <a:r>
              <a:rPr sz="2400" spc="-15" dirty="0"/>
              <a:t>e</a:t>
            </a:r>
            <a:r>
              <a:rPr sz="2400" spc="-10" dirty="0"/>
              <a:t> l</a:t>
            </a:r>
            <a:r>
              <a:rPr sz="2400" spc="-20" dirty="0"/>
              <a:t>i</a:t>
            </a:r>
            <a:r>
              <a:rPr sz="2400" spc="-15" dirty="0"/>
              <a:t>mi</a:t>
            </a:r>
            <a:r>
              <a:rPr sz="2400" spc="-20" dirty="0"/>
              <a:t>t</a:t>
            </a:r>
            <a:r>
              <a:rPr sz="2400" spc="-15" dirty="0"/>
              <a:t>ed</a:t>
            </a:r>
            <a:r>
              <a:rPr sz="2400" spc="20" dirty="0"/>
              <a:t> </a:t>
            </a:r>
            <a:r>
              <a:rPr sz="2400" dirty="0"/>
              <a:t>a</a:t>
            </a:r>
            <a:r>
              <a:rPr sz="2400" spc="-35" dirty="0"/>
              <a:t>c</a:t>
            </a:r>
            <a:r>
              <a:rPr sz="2400" spc="-5" dirty="0"/>
              <a:t>c</a:t>
            </a:r>
            <a:r>
              <a:rPr sz="2400" spc="5" dirty="0"/>
              <a:t>e</a:t>
            </a:r>
            <a:r>
              <a:rPr sz="2400" spc="-5" dirty="0"/>
              <a:t>s</a:t>
            </a:r>
            <a:r>
              <a:rPr sz="2400" dirty="0"/>
              <a:t>s</a:t>
            </a:r>
            <a:r>
              <a:rPr sz="2400" spc="-10" dirty="0"/>
              <a:t> </a:t>
            </a:r>
            <a:r>
              <a:rPr sz="2400" spc="-5" dirty="0"/>
              <a:t>t</a:t>
            </a:r>
            <a:r>
              <a:rPr sz="2400" dirty="0"/>
              <a:t>o </a:t>
            </a:r>
            <a:r>
              <a:rPr sz="2400" spc="-20" dirty="0"/>
              <a:t>he</a:t>
            </a:r>
            <a:r>
              <a:rPr sz="2400" spc="-10" dirty="0"/>
              <a:t>r </a:t>
            </a:r>
            <a:r>
              <a:rPr sz="2400" dirty="0"/>
              <a:t>DNA </a:t>
            </a:r>
            <a:r>
              <a:rPr sz="2400" spc="-5" dirty="0"/>
              <a:t>se</a:t>
            </a:r>
            <a:r>
              <a:rPr sz="2400" spc="10" dirty="0"/>
              <a:t>q</a:t>
            </a:r>
            <a:r>
              <a:rPr sz="2400" spc="-15" dirty="0"/>
              <a:t>u</a:t>
            </a:r>
            <a:r>
              <a:rPr sz="2400" spc="-10" dirty="0"/>
              <a:t>e</a:t>
            </a:r>
            <a:r>
              <a:rPr sz="2400" spc="-5" dirty="0"/>
              <a:t>nce</a:t>
            </a:r>
            <a:endParaRPr sz="2400"/>
          </a:p>
          <a:p>
            <a:pPr marL="863600" indent="-3422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864869" algn="l"/>
              </a:tabLst>
            </a:pPr>
            <a:r>
              <a:rPr sz="2400" spc="-15" dirty="0"/>
              <a:t>Lacks</a:t>
            </a:r>
            <a:r>
              <a:rPr sz="2400" spc="-35" dirty="0"/>
              <a:t> </a:t>
            </a:r>
            <a:r>
              <a:rPr sz="2400" spc="-10" dirty="0"/>
              <a:t>fa</a:t>
            </a:r>
            <a:r>
              <a:rPr sz="2400" spc="-15" dirty="0"/>
              <a:t>m</a:t>
            </a:r>
            <a:r>
              <a:rPr sz="2400" spc="-10" dirty="0"/>
              <a:t>i</a:t>
            </a:r>
            <a:r>
              <a:rPr sz="2400" spc="-20" dirty="0"/>
              <a:t>l</a:t>
            </a:r>
            <a:r>
              <a:rPr sz="2400" dirty="0"/>
              <a:t>y</a:t>
            </a:r>
            <a:r>
              <a:rPr sz="2400" spc="10" dirty="0"/>
              <a:t> </a:t>
            </a:r>
            <a:r>
              <a:rPr sz="2400" spc="-5" dirty="0"/>
              <a:t>ha</a:t>
            </a:r>
            <a:r>
              <a:rPr sz="2400" dirty="0"/>
              <a:t>s </a:t>
            </a:r>
            <a:r>
              <a:rPr sz="2400" spc="-5" dirty="0"/>
              <a:t>c</a:t>
            </a:r>
            <a:r>
              <a:rPr sz="2400" dirty="0"/>
              <a:t>o</a:t>
            </a:r>
            <a:r>
              <a:rPr sz="2400" spc="-5" dirty="0"/>
              <a:t>n</a:t>
            </a:r>
            <a:r>
              <a:rPr sz="2400" spc="-10" dirty="0"/>
              <a:t>t</a:t>
            </a:r>
            <a:r>
              <a:rPr sz="2400" dirty="0"/>
              <a:t>rol</a:t>
            </a:r>
            <a:r>
              <a:rPr sz="2400" spc="-15" dirty="0"/>
              <a:t> </a:t>
            </a:r>
            <a:r>
              <a:rPr sz="2400" spc="-20" dirty="0"/>
              <a:t>ove</a:t>
            </a:r>
            <a:r>
              <a:rPr sz="2400" spc="-10" dirty="0"/>
              <a:t>r</a:t>
            </a:r>
            <a:r>
              <a:rPr sz="2400" spc="-5" dirty="0"/>
              <a:t> </a:t>
            </a:r>
            <a:r>
              <a:rPr sz="2400" spc="-20" dirty="0"/>
              <a:t>he</a:t>
            </a:r>
            <a:r>
              <a:rPr sz="2400" spc="-10" dirty="0"/>
              <a:t>r </a:t>
            </a:r>
            <a:r>
              <a:rPr sz="2400" dirty="0"/>
              <a:t>i</a:t>
            </a:r>
            <a:r>
              <a:rPr sz="2400" spc="-15" dirty="0"/>
              <a:t>n</a:t>
            </a:r>
            <a:r>
              <a:rPr sz="2400" dirty="0"/>
              <a:t>f</a:t>
            </a:r>
            <a:r>
              <a:rPr sz="2400" spc="5" dirty="0"/>
              <a:t>o</a:t>
            </a:r>
            <a:r>
              <a:rPr sz="2400" spc="-15" dirty="0"/>
              <a:t>rmation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Ne</a:t>
            </a:r>
            <a:r>
              <a:rPr spc="-25" dirty="0"/>
              <a:t>w</a:t>
            </a:r>
            <a:r>
              <a:rPr spc="-200" dirty="0"/>
              <a:t> </a:t>
            </a:r>
            <a:r>
              <a:rPr spc="-125" dirty="0"/>
              <a:t>regulations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875194"/>
            <a:ext cx="6819265" cy="261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Currentl</a:t>
            </a:r>
            <a:r>
              <a:rPr sz="2800" spc="-1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ther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pecific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regulations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 ensuring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tien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confidentialit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allow patients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give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consen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use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thei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cells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 research.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Cell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allowed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used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resea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endParaRPr sz="28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without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atient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consen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HeL</a:t>
            </a:r>
            <a:r>
              <a:rPr spc="-25" dirty="0"/>
              <a:t>a</a:t>
            </a:r>
            <a:r>
              <a:rPr spc="-200" dirty="0"/>
              <a:t> </a:t>
            </a:r>
            <a:r>
              <a:rPr spc="-125" dirty="0"/>
              <a:t>i</a:t>
            </a:r>
            <a:r>
              <a:rPr spc="-25" dirty="0"/>
              <a:t>n</a:t>
            </a:r>
            <a:r>
              <a:rPr spc="-200" dirty="0"/>
              <a:t> </a:t>
            </a:r>
            <a:r>
              <a:rPr spc="-125" dirty="0"/>
              <a:t>th</a:t>
            </a:r>
            <a:r>
              <a:rPr spc="-25" dirty="0"/>
              <a:t>e</a:t>
            </a:r>
            <a:r>
              <a:rPr spc="-200" dirty="0"/>
              <a:t> </a:t>
            </a:r>
            <a:r>
              <a:rPr spc="-125" dirty="0"/>
              <a:t>news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875194"/>
            <a:ext cx="7106920" cy="133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“The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 HeL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Genome:</a:t>
            </a:r>
            <a:r>
              <a:rPr sz="28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Agreemen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Privacy</a:t>
            </a:r>
            <a:endParaRPr sz="2800">
              <a:latin typeface="Corbel"/>
              <a:cs typeface="Corbel"/>
            </a:endParaRPr>
          </a:p>
          <a:p>
            <a:pPr marL="28575" algn="ctr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ces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”;</a:t>
            </a:r>
            <a:r>
              <a:rPr sz="2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Statement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rele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sed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HBO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film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movie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28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Opra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Winfr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40710" y="3546449"/>
            <a:ext cx="4038600" cy="2226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Today’</a:t>
            </a:r>
            <a:r>
              <a:rPr spc="-25" dirty="0">
                <a:latin typeface="Consolas"/>
                <a:cs typeface="Consolas"/>
              </a:rPr>
              <a:t>s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experiments: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834108"/>
            <a:ext cx="6998970" cy="2385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arn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ho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micropi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ette</a:t>
            </a:r>
            <a:endParaRPr sz="3000" dirty="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HeL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norma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 smtClean="0">
                <a:solidFill>
                  <a:srgbClr val="FFFFFF"/>
                </a:solidFill>
                <a:latin typeface="Corbel"/>
                <a:cs typeface="Corbel"/>
              </a:rPr>
              <a:t>DNA</a:t>
            </a:r>
            <a:endParaRPr sz="3000" dirty="0">
              <a:latin typeface="Corbel"/>
              <a:cs typeface="Corbel"/>
            </a:endParaRPr>
          </a:p>
          <a:p>
            <a:pPr marL="354965" marR="361950" indent="-342265">
              <a:lnSpc>
                <a:spcPts val="3240"/>
              </a:lnSpc>
              <a:spcBef>
                <a:spcPts val="75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PC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analysis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huma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papilloma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vir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(HP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V)</a:t>
            </a:r>
            <a:endParaRPr sz="3000" dirty="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Gel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000" spc="-1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 smtClean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3000" spc="5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5" dirty="0" smtClean="0">
                <a:solidFill>
                  <a:srgbClr val="FFFFFF"/>
                </a:solidFill>
                <a:latin typeface="Corbel"/>
                <a:cs typeface="Corbel"/>
              </a:rPr>
              <a:t>ophor</a:t>
            </a:r>
            <a:r>
              <a:rPr sz="3000" spc="-1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 smtClean="0">
                <a:solidFill>
                  <a:srgbClr val="FFFFFF"/>
                </a:solidFill>
                <a:latin typeface="Corbel"/>
                <a:cs typeface="Corbel"/>
              </a:rPr>
              <a:t>sis</a:t>
            </a:r>
            <a:endParaRPr sz="30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153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Wher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i</a:t>
            </a:r>
            <a:r>
              <a:rPr spc="-25" dirty="0">
                <a:latin typeface="Consolas"/>
                <a:cs typeface="Consolas"/>
              </a:rPr>
              <a:t>s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you</a:t>
            </a:r>
            <a:r>
              <a:rPr spc="-25" dirty="0">
                <a:latin typeface="Consolas"/>
                <a:cs typeface="Consolas"/>
              </a:rPr>
              <a:t>r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la</a:t>
            </a:r>
            <a:r>
              <a:rPr spc="-25" dirty="0">
                <a:latin typeface="Consolas"/>
                <a:cs typeface="Consolas"/>
              </a:rPr>
              <a:t>b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located?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2024" y="1373233"/>
            <a:ext cx="7356475" cy="486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Eac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part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 Departm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r>
              <a:rPr sz="3000" spc="-15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4965" marR="508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rge pieces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eq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ipment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ft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shared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 d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partm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bers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and are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sed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ep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rate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possibly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lab.</a:t>
            </a:r>
            <a:endParaRPr sz="30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Thes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 in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lude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ultra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-cenrifug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liquid</a:t>
            </a:r>
            <a:endParaRPr sz="30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nitroge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tank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ut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clav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es,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dark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tc.</a:t>
            </a:r>
            <a:endParaRPr sz="3000">
              <a:latin typeface="Corbel"/>
              <a:cs typeface="Corbel"/>
            </a:endParaRPr>
          </a:p>
          <a:p>
            <a:pPr marL="354965" marR="6223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dep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rtment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ay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hav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onf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rence room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and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itc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hen.</a:t>
            </a:r>
            <a:endParaRPr sz="3000">
              <a:latin typeface="Corbel"/>
              <a:cs typeface="Corbel"/>
            </a:endParaRPr>
          </a:p>
          <a:p>
            <a:pPr marL="354965" marR="602615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7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you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chec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if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ca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use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cili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ies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fore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going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ahe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69794" y="137460"/>
            <a:ext cx="28949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30" dirty="0">
                <a:solidFill>
                  <a:srgbClr val="C1EDFF"/>
                </a:solidFill>
                <a:latin typeface="Consolas"/>
                <a:cs typeface="Consolas"/>
              </a:rPr>
              <a:t>W</a:t>
            </a:r>
            <a:r>
              <a:rPr sz="3600" b="1" spc="-120" dirty="0">
                <a:solidFill>
                  <a:srgbClr val="C1EDFF"/>
                </a:solidFill>
                <a:latin typeface="Consolas"/>
                <a:cs typeface="Consolas"/>
              </a:rPr>
              <a:t>h</a:t>
            </a:r>
            <a:r>
              <a:rPr sz="3600" b="1" spc="-130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3600" b="1" spc="-20" dirty="0">
                <a:solidFill>
                  <a:srgbClr val="C1EDFF"/>
                </a:solidFill>
                <a:latin typeface="Consolas"/>
                <a:cs typeface="Consolas"/>
              </a:rPr>
              <a:t>t</a:t>
            </a:r>
            <a:r>
              <a:rPr sz="3600" b="1" spc="-22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3600" b="1" spc="-130" dirty="0">
                <a:solidFill>
                  <a:srgbClr val="C1EDFF"/>
                </a:solidFill>
                <a:latin typeface="Consolas"/>
                <a:cs typeface="Consolas"/>
              </a:rPr>
              <a:t>i</a:t>
            </a:r>
            <a:r>
              <a:rPr sz="3600" b="1" spc="-20" dirty="0">
                <a:solidFill>
                  <a:srgbClr val="C1EDFF"/>
                </a:solidFill>
                <a:latin typeface="Consolas"/>
                <a:cs typeface="Consolas"/>
              </a:rPr>
              <a:t>s</a:t>
            </a:r>
            <a:r>
              <a:rPr sz="3600" b="1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3600" b="1" spc="-130" dirty="0">
                <a:solidFill>
                  <a:srgbClr val="C1EDFF"/>
                </a:solidFill>
                <a:latin typeface="Consolas"/>
                <a:cs typeface="Consolas"/>
              </a:rPr>
              <a:t>PCR</a:t>
            </a:r>
            <a:r>
              <a:rPr sz="3600" b="1" spc="-20" dirty="0">
                <a:solidFill>
                  <a:srgbClr val="C1EDFF"/>
                </a:solidFill>
                <a:latin typeface="Consolas"/>
                <a:cs typeface="Consolas"/>
              </a:rPr>
              <a:t>?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319" y="793633"/>
            <a:ext cx="7875270" cy="188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0805" indent="-342900">
              <a:lnSpc>
                <a:spcPts val="2210"/>
              </a:lnSpc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orbel"/>
                <a:cs typeface="Corbel"/>
              </a:rPr>
              <a:t>polymera</a:t>
            </a:r>
            <a:r>
              <a:rPr sz="2300" b="1" spc="-10" dirty="0">
                <a:solidFill>
                  <a:srgbClr val="FF0000"/>
                </a:solidFill>
                <a:latin typeface="Corbel"/>
                <a:cs typeface="Corbel"/>
              </a:rPr>
              <a:t>s</a:t>
            </a:r>
            <a:r>
              <a:rPr sz="2300" b="1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300" b="1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orbel"/>
                <a:cs typeface="Corbel"/>
              </a:rPr>
              <a:t>chain</a:t>
            </a:r>
            <a:r>
              <a:rPr sz="23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orbel"/>
                <a:cs typeface="Corbel"/>
              </a:rPr>
              <a:t>r</a:t>
            </a:r>
            <a:r>
              <a:rPr sz="2300" b="1" spc="-10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300" b="1" dirty="0">
                <a:solidFill>
                  <a:srgbClr val="FF0000"/>
                </a:solidFill>
                <a:latin typeface="Corbel"/>
                <a:cs typeface="Corbel"/>
              </a:rPr>
              <a:t>ac</a:t>
            </a:r>
            <a:r>
              <a:rPr sz="2300" b="1" spc="5" dirty="0">
                <a:solidFill>
                  <a:srgbClr val="FF0000"/>
                </a:solidFill>
                <a:latin typeface="Corbel"/>
                <a:cs typeface="Corbel"/>
              </a:rPr>
              <a:t>t</a:t>
            </a:r>
            <a:r>
              <a:rPr sz="2300" b="1" dirty="0">
                <a:solidFill>
                  <a:srgbClr val="FF0000"/>
                </a:solidFill>
                <a:latin typeface="Corbel"/>
                <a:cs typeface="Corbel"/>
              </a:rPr>
              <a:t>ion</a:t>
            </a:r>
            <a:r>
              <a:rPr sz="23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-3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 fa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chni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used in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many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labs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to "ampl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fy“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copy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small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gments</a:t>
            </a:r>
            <a:r>
              <a:rPr sz="23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DNA.</a:t>
            </a:r>
            <a:endParaRPr sz="2300">
              <a:latin typeface="Corbel"/>
              <a:cs typeface="Corbel"/>
            </a:endParaRPr>
          </a:p>
          <a:p>
            <a:pPr marL="355600" indent="-342900">
              <a:lnSpc>
                <a:spcPts val="2485"/>
              </a:lnSpc>
              <a:spcBef>
                <a:spcPts val="160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 m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important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sc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entif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advances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molecular</a:t>
            </a:r>
            <a:endParaRPr sz="2300">
              <a:latin typeface="Corbel"/>
              <a:cs typeface="Corbel"/>
            </a:endParaRPr>
          </a:p>
          <a:p>
            <a:pPr marL="355600">
              <a:lnSpc>
                <a:spcPts val="2485"/>
              </a:lnSpc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biolog</a:t>
            </a:r>
            <a:r>
              <a:rPr sz="2300" spc="-12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355600" marR="492125" indent="-342900">
              <a:lnSpc>
                <a:spcPct val="80000"/>
              </a:lnSpc>
              <a:spcBef>
                <a:spcPts val="70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Its</a:t>
            </a:r>
            <a:r>
              <a:rPr sz="2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creato</a:t>
            </a:r>
            <a:r>
              <a:rPr sz="2300" spc="-1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Kary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Mulli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awarded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Nobe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P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rize for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Chemi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19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3.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3600" y="2743240"/>
            <a:ext cx="5867400" cy="3994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0024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z="3600" b="1" spc="-110" dirty="0">
                <a:latin typeface="Consolas"/>
                <a:cs typeface="Consolas"/>
              </a:rPr>
              <a:t>W</a:t>
            </a:r>
            <a:r>
              <a:rPr sz="3600" b="1" spc="-100" dirty="0">
                <a:latin typeface="Consolas"/>
                <a:cs typeface="Consolas"/>
              </a:rPr>
              <a:t>h</a:t>
            </a:r>
            <a:r>
              <a:rPr sz="3600" b="1" spc="-110" dirty="0">
                <a:latin typeface="Consolas"/>
                <a:cs typeface="Consolas"/>
              </a:rPr>
              <a:t>a</a:t>
            </a:r>
            <a:r>
              <a:rPr sz="3600" b="1" dirty="0">
                <a:latin typeface="Consolas"/>
                <a:cs typeface="Consolas"/>
              </a:rPr>
              <a:t>t</a:t>
            </a:r>
            <a:r>
              <a:rPr sz="3600" b="1" spc="-215" dirty="0">
                <a:latin typeface="Consolas"/>
                <a:cs typeface="Consolas"/>
              </a:rPr>
              <a:t> </a:t>
            </a:r>
            <a:r>
              <a:rPr sz="3600" b="1" spc="-110" dirty="0">
                <a:latin typeface="Consolas"/>
                <a:cs typeface="Consolas"/>
              </a:rPr>
              <a:t>i</a:t>
            </a:r>
            <a:r>
              <a:rPr sz="3600" b="1" dirty="0">
                <a:latin typeface="Consolas"/>
                <a:cs typeface="Consolas"/>
              </a:rPr>
              <a:t>s</a:t>
            </a:r>
            <a:r>
              <a:rPr sz="3600" b="1" spc="-204" dirty="0">
                <a:latin typeface="Consolas"/>
                <a:cs typeface="Consolas"/>
              </a:rPr>
              <a:t> </a:t>
            </a:r>
            <a:r>
              <a:rPr sz="3600" b="1" spc="-110" dirty="0">
                <a:latin typeface="Consolas"/>
                <a:cs typeface="Consolas"/>
              </a:rPr>
              <a:t>PC</a:t>
            </a:r>
            <a:r>
              <a:rPr sz="3600" b="1" dirty="0">
                <a:latin typeface="Consolas"/>
                <a:cs typeface="Consolas"/>
              </a:rPr>
              <a:t>R</a:t>
            </a:r>
            <a:r>
              <a:rPr sz="3600" b="1" spc="-215" dirty="0">
                <a:latin typeface="Consolas"/>
                <a:cs typeface="Consolas"/>
              </a:rPr>
              <a:t> </a:t>
            </a:r>
            <a:r>
              <a:rPr sz="3600" b="1" spc="-110" dirty="0">
                <a:latin typeface="Consolas"/>
                <a:cs typeface="Consolas"/>
              </a:rPr>
              <a:t>u</a:t>
            </a:r>
            <a:r>
              <a:rPr sz="3600" b="1" spc="-100" dirty="0">
                <a:latin typeface="Consolas"/>
                <a:cs typeface="Consolas"/>
              </a:rPr>
              <a:t>s</a:t>
            </a:r>
            <a:r>
              <a:rPr sz="3600" b="1" spc="-110" dirty="0">
                <a:latin typeface="Consolas"/>
                <a:cs typeface="Consolas"/>
              </a:rPr>
              <a:t>e</a:t>
            </a:r>
            <a:r>
              <a:rPr sz="3600" b="1" dirty="0">
                <a:latin typeface="Consolas"/>
                <a:cs typeface="Consolas"/>
              </a:rPr>
              <a:t>d</a:t>
            </a:r>
            <a:r>
              <a:rPr sz="3600" b="1" spc="-215" dirty="0">
                <a:latin typeface="Consolas"/>
                <a:cs typeface="Consolas"/>
              </a:rPr>
              <a:t> </a:t>
            </a:r>
            <a:r>
              <a:rPr sz="3600" b="1" spc="-110" dirty="0">
                <a:latin typeface="Consolas"/>
                <a:cs typeface="Consolas"/>
              </a:rPr>
              <a:t>fo</a:t>
            </a:r>
            <a:r>
              <a:rPr sz="3600" b="1" spc="-100" dirty="0">
                <a:latin typeface="Consolas"/>
                <a:cs typeface="Consolas"/>
              </a:rPr>
              <a:t>r</a:t>
            </a:r>
            <a:r>
              <a:rPr sz="3600" b="1" dirty="0">
                <a:latin typeface="Consolas"/>
                <a:cs typeface="Consolas"/>
              </a:rPr>
              <a:t>?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319" y="1726928"/>
            <a:ext cx="7945120" cy="415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ampli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ied,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DNA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produced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(PCR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roduc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3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used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many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dif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erent laborato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ocedures.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D5EBFF"/>
              </a:buClr>
              <a:buFont typeface="Wingdings"/>
              <a:buChar char=""/>
            </a:pPr>
            <a:endParaRPr sz="4000">
              <a:latin typeface="Times New Roman"/>
              <a:cs typeface="Times New Roman"/>
            </a:endParaRPr>
          </a:p>
          <a:p>
            <a:pPr marL="355600" marR="528955" indent="-342900">
              <a:lnSpc>
                <a:spcPts val="324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DNA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fingerp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g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forensics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pate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rni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tes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endParaRPr sz="30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Detec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bacteria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viruses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(H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V/</a:t>
            </a:r>
            <a:r>
              <a:rPr sz="30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AID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30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Diagn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osi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gene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disor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ders</a:t>
            </a:r>
            <a:endParaRPr sz="30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Many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ty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rese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h!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363281"/>
            <a:ext cx="8027034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PCR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: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Polymeras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4000" spc="-21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Chai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n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Reaction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919" y="1549782"/>
            <a:ext cx="7746365" cy="305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Used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millions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exact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copie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32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DNA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 bi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logical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sample</a:t>
            </a:r>
            <a:endParaRPr sz="32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Allow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very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sma</a:t>
            </a:r>
            <a:r>
              <a:rPr sz="3200" spc="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sample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 be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analy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ed,</a:t>
            </a:r>
            <a:endParaRPr sz="32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suc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sampl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 few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ski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cells</a:t>
            </a:r>
            <a:endParaRPr sz="32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Must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be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ery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carefu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about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 c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mination</a:t>
            </a:r>
            <a:r>
              <a:rPr sz="3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endParaRPr sz="32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cess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4600" y="4191000"/>
            <a:ext cx="1871726" cy="249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444" y="200960"/>
            <a:ext cx="3370579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130" dirty="0">
                <a:solidFill>
                  <a:srgbClr val="C1EDFF"/>
                </a:solidFill>
                <a:latin typeface="Consolas"/>
                <a:cs typeface="Consolas"/>
              </a:rPr>
              <a:t>I</a:t>
            </a:r>
            <a:r>
              <a:rPr sz="3600" spc="-120" dirty="0">
                <a:solidFill>
                  <a:srgbClr val="C1EDFF"/>
                </a:solidFill>
                <a:latin typeface="Consolas"/>
                <a:cs typeface="Consolas"/>
              </a:rPr>
              <a:t>n</a:t>
            </a:r>
            <a:r>
              <a:rPr sz="3600" spc="-130" dirty="0">
                <a:solidFill>
                  <a:srgbClr val="C1EDFF"/>
                </a:solidFill>
                <a:latin typeface="Consolas"/>
                <a:cs typeface="Consolas"/>
              </a:rPr>
              <a:t>sid</a:t>
            </a:r>
            <a:r>
              <a:rPr sz="3600" spc="-20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3600" spc="-22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3600" spc="-120" dirty="0">
                <a:solidFill>
                  <a:srgbClr val="C1EDFF"/>
                </a:solidFill>
                <a:latin typeface="Consolas"/>
                <a:cs typeface="Consolas"/>
              </a:rPr>
              <a:t>t</a:t>
            </a:r>
            <a:r>
              <a:rPr sz="3600" spc="-130" dirty="0">
                <a:solidFill>
                  <a:srgbClr val="C1EDFF"/>
                </a:solidFill>
                <a:latin typeface="Consolas"/>
                <a:cs typeface="Consolas"/>
              </a:rPr>
              <a:t>h</a:t>
            </a:r>
            <a:r>
              <a:rPr sz="3600" spc="-20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3600" spc="-22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3600" spc="-130" dirty="0">
                <a:solidFill>
                  <a:srgbClr val="C1EDFF"/>
                </a:solidFill>
                <a:latin typeface="Consolas"/>
                <a:cs typeface="Consolas"/>
              </a:rPr>
              <a:t>PC</a:t>
            </a:r>
            <a:r>
              <a:rPr sz="3600" spc="-20" dirty="0">
                <a:solidFill>
                  <a:srgbClr val="C1EDFF"/>
                </a:solidFill>
                <a:latin typeface="Consolas"/>
                <a:cs typeface="Consolas"/>
              </a:rPr>
              <a:t>R </a:t>
            </a:r>
            <a:r>
              <a:rPr sz="3600" spc="-130" dirty="0">
                <a:solidFill>
                  <a:srgbClr val="C1EDFF"/>
                </a:solidFill>
                <a:latin typeface="Consolas"/>
                <a:cs typeface="Consolas"/>
              </a:rPr>
              <a:t>r</a:t>
            </a:r>
            <a:r>
              <a:rPr sz="3600" spc="-120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3600" spc="-130" dirty="0">
                <a:solidFill>
                  <a:srgbClr val="C1EDFF"/>
                </a:solidFill>
                <a:latin typeface="Consolas"/>
                <a:cs typeface="Consolas"/>
              </a:rPr>
              <a:t>actio</a:t>
            </a:r>
            <a:r>
              <a:rPr sz="3600" spc="-20" dirty="0">
                <a:solidFill>
                  <a:srgbClr val="C1EDFF"/>
                </a:solidFill>
                <a:latin typeface="Consolas"/>
                <a:cs typeface="Consolas"/>
              </a:rPr>
              <a:t>n</a:t>
            </a:r>
            <a:r>
              <a:rPr sz="36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3600" spc="-130" dirty="0">
                <a:solidFill>
                  <a:srgbClr val="C1EDFF"/>
                </a:solidFill>
                <a:latin typeface="Consolas"/>
                <a:cs typeface="Consolas"/>
              </a:rPr>
              <a:t>tube</a:t>
            </a:r>
            <a:r>
              <a:rPr sz="3600" spc="-20" dirty="0">
                <a:solidFill>
                  <a:srgbClr val="C1EDFF"/>
                </a:solidFill>
                <a:latin typeface="Consolas"/>
                <a:cs typeface="Consolas"/>
              </a:rPr>
              <a:t>:</a:t>
            </a:r>
            <a:endParaRPr sz="36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6154" y="1876093"/>
            <a:ext cx="3782060" cy="407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35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dirty="0">
                <a:solidFill>
                  <a:srgbClr val="7ED13A"/>
                </a:solidFill>
                <a:latin typeface="Corbel"/>
                <a:cs typeface="Corbel"/>
              </a:rPr>
              <a:t>DNA</a:t>
            </a:r>
            <a:r>
              <a:rPr sz="2400" spc="-5" dirty="0">
                <a:solidFill>
                  <a:srgbClr val="7ED13A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7ED13A"/>
                </a:solidFill>
                <a:latin typeface="Corbel"/>
                <a:cs typeface="Corbel"/>
              </a:rPr>
              <a:t>t</a:t>
            </a:r>
            <a:r>
              <a:rPr sz="2400" spc="-5" dirty="0">
                <a:solidFill>
                  <a:srgbClr val="7ED13A"/>
                </a:solidFill>
                <a:latin typeface="Corbel"/>
                <a:cs typeface="Corbel"/>
              </a:rPr>
              <a:t>ha</a:t>
            </a:r>
            <a:r>
              <a:rPr sz="2400" dirty="0">
                <a:solidFill>
                  <a:srgbClr val="7ED13A"/>
                </a:solidFill>
                <a:latin typeface="Corbel"/>
                <a:cs typeface="Corbel"/>
              </a:rPr>
              <a:t>t you</a:t>
            </a:r>
            <a:r>
              <a:rPr sz="2400" spc="-15" dirty="0">
                <a:solidFill>
                  <a:srgbClr val="7ED13A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7ED13A"/>
                </a:solidFill>
                <a:latin typeface="Corbel"/>
                <a:cs typeface="Corbel"/>
              </a:rPr>
              <a:t>want</a:t>
            </a:r>
            <a:r>
              <a:rPr sz="2400" spc="-5" dirty="0">
                <a:solidFill>
                  <a:srgbClr val="7ED13A"/>
                </a:solidFill>
                <a:latin typeface="Corbel"/>
                <a:cs typeface="Corbel"/>
              </a:rPr>
              <a:t> to</a:t>
            </a:r>
            <a:endParaRPr sz="2400">
              <a:latin typeface="Corbel"/>
              <a:cs typeface="Corbel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7ED13A"/>
                </a:solidFill>
                <a:latin typeface="Corbel"/>
                <a:cs typeface="Corbel"/>
              </a:rPr>
              <a:t>analyze</a:t>
            </a:r>
            <a:endParaRPr sz="2400">
              <a:latin typeface="Corbel"/>
              <a:cs typeface="Corbel"/>
            </a:endParaRPr>
          </a:p>
          <a:p>
            <a:pPr marL="355600" marR="234950" indent="-342900">
              <a:lnSpc>
                <a:spcPct val="90000"/>
              </a:lnSpc>
              <a:spcBef>
                <a:spcPts val="7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spc="-20" dirty="0">
                <a:solidFill>
                  <a:srgbClr val="EA1479"/>
                </a:solidFill>
                <a:latin typeface="Corbel"/>
                <a:cs typeface="Corbel"/>
              </a:rPr>
              <a:t>Prim</a:t>
            </a:r>
            <a:r>
              <a:rPr sz="2400" spc="-5" dirty="0">
                <a:solidFill>
                  <a:srgbClr val="EA1479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EA1479"/>
                </a:solidFill>
                <a:latin typeface="Corbel"/>
                <a:cs typeface="Corbel"/>
              </a:rPr>
              <a:t>rs</a:t>
            </a:r>
            <a:r>
              <a:rPr sz="2400" spc="-20" dirty="0">
                <a:solidFill>
                  <a:srgbClr val="EA1479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(l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ttle</a:t>
            </a:r>
            <a:r>
              <a:rPr sz="24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piec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DNA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 de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area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want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analyz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4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spc="-25" dirty="0">
                <a:solidFill>
                  <a:srgbClr val="FDB809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DB809"/>
                </a:solidFill>
                <a:latin typeface="Corbel"/>
                <a:cs typeface="Corbel"/>
              </a:rPr>
              <a:t>u</a:t>
            </a:r>
            <a:r>
              <a:rPr sz="2400" spc="-15" dirty="0">
                <a:solidFill>
                  <a:srgbClr val="FDB809"/>
                </a:solidFill>
                <a:latin typeface="Corbel"/>
                <a:cs typeface="Corbel"/>
              </a:rPr>
              <a:t>cl</a:t>
            </a:r>
            <a:r>
              <a:rPr sz="2400" spc="-10" dirty="0">
                <a:solidFill>
                  <a:srgbClr val="FDB809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DB809"/>
                </a:solidFill>
                <a:latin typeface="Corbel"/>
                <a:cs typeface="Corbel"/>
              </a:rPr>
              <a:t>o</a:t>
            </a:r>
            <a:r>
              <a:rPr sz="2400" spc="-5" dirty="0">
                <a:solidFill>
                  <a:srgbClr val="FDB809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DB809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DB809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DB809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DB809"/>
                </a:solidFill>
                <a:latin typeface="Corbel"/>
                <a:cs typeface="Corbel"/>
              </a:rPr>
              <a:t>s</a:t>
            </a:r>
            <a:r>
              <a:rPr sz="2400" spc="-5" dirty="0">
                <a:solidFill>
                  <a:srgbClr val="FDB809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DB809"/>
                </a:solidFill>
                <a:latin typeface="Corbel"/>
                <a:cs typeface="Corbel"/>
              </a:rPr>
              <a:t>(A</a:t>
            </a:r>
            <a:r>
              <a:rPr sz="2400" spc="-10" dirty="0">
                <a:solidFill>
                  <a:srgbClr val="FDB809"/>
                </a:solidFill>
                <a:latin typeface="Corbel"/>
                <a:cs typeface="Corbel"/>
              </a:rPr>
              <a:t>,</a:t>
            </a:r>
            <a:r>
              <a:rPr sz="2400" spc="-155" dirty="0">
                <a:solidFill>
                  <a:srgbClr val="FDB809"/>
                </a:solidFill>
                <a:latin typeface="Corbel"/>
                <a:cs typeface="Corbel"/>
              </a:rPr>
              <a:t> </a:t>
            </a:r>
            <a:r>
              <a:rPr sz="2400" spc="-145" dirty="0">
                <a:solidFill>
                  <a:srgbClr val="FDB809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DB809"/>
                </a:solidFill>
                <a:latin typeface="Corbel"/>
                <a:cs typeface="Corbel"/>
              </a:rPr>
              <a:t>,</a:t>
            </a:r>
            <a:r>
              <a:rPr sz="2400" spc="-95" dirty="0">
                <a:solidFill>
                  <a:srgbClr val="FDB809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DB809"/>
                </a:solidFill>
                <a:latin typeface="Corbel"/>
                <a:cs typeface="Corbel"/>
              </a:rPr>
              <a:t>C</a:t>
            </a:r>
            <a:r>
              <a:rPr sz="2400" dirty="0">
                <a:solidFill>
                  <a:srgbClr val="FDB809"/>
                </a:solidFill>
                <a:latin typeface="Corbel"/>
                <a:cs typeface="Corbel"/>
              </a:rPr>
              <a:t>,</a:t>
            </a:r>
            <a:r>
              <a:rPr sz="2400" spc="-95" dirty="0">
                <a:solidFill>
                  <a:srgbClr val="FDB809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DB809"/>
                </a:solidFill>
                <a:latin typeface="Corbel"/>
                <a:cs typeface="Corbel"/>
              </a:rPr>
              <a:t>G)</a:t>
            </a:r>
            <a:endParaRPr sz="2400">
              <a:latin typeface="Corbel"/>
              <a:cs typeface="Corbel"/>
            </a:endParaRPr>
          </a:p>
          <a:p>
            <a:pPr marL="355600" indent="-342900">
              <a:lnSpc>
                <a:spcPts val="2735"/>
              </a:lnSpc>
              <a:spcBef>
                <a:spcPts val="4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spc="-18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aq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polym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ras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dri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4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2400">
              <a:latin typeface="Corbel"/>
              <a:cs typeface="Corbel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 r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5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400">
              <a:latin typeface="Corbel"/>
              <a:cs typeface="Corbel"/>
            </a:endParaRPr>
          </a:p>
          <a:p>
            <a:pPr marL="355600" marR="93345" indent="-342900">
              <a:lnSpc>
                <a:spcPts val="2590"/>
              </a:lnSpc>
              <a:spcBef>
                <a:spcPts val="74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Magne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iu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etc.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lut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stabil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ity)</a:t>
            </a:r>
            <a:endParaRPr sz="24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erile dis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illed</a:t>
            </a:r>
            <a:r>
              <a:rPr sz="24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9800" y="228600"/>
            <a:ext cx="2076450" cy="1203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14478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7400" y="16002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36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84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08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200" y="32766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36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84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08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432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1200" y="2590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3600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6000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480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04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2800" y="1447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7400" y="2286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336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860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384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908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432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56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80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004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2286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04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480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52800" y="3124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0" y="29718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0400" y="297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52800" y="2971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33600" y="51054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860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384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908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432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956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480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33600" y="41910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86000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8400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09800" y="38862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384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908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32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956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480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04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528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38862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528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004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4953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00400" y="4800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52800" y="4800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4800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EA1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38400" y="41910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2001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90800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95600" y="48006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001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00400" y="4800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03903" y="3977640"/>
            <a:ext cx="310896" cy="132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18203" y="3826764"/>
            <a:ext cx="82296" cy="164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95627" y="4352544"/>
            <a:ext cx="310896" cy="141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05355" y="4361688"/>
            <a:ext cx="86868" cy="164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48000" y="4800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001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9371" y="3236976"/>
            <a:ext cx="137160" cy="306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27932" y="3689603"/>
            <a:ext cx="169163" cy="868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125979" y="4352544"/>
            <a:ext cx="315468" cy="1417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18004" y="4361688"/>
            <a:ext cx="86868" cy="1645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38400" y="42672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04800" y="0"/>
                </a:moveTo>
                <a:lnTo>
                  <a:pt x="0" y="0"/>
                </a:lnTo>
                <a:lnTo>
                  <a:pt x="0" y="152400"/>
                </a:lnTo>
                <a:lnTo>
                  <a:pt x="304800" y="152400"/>
                </a:lnTo>
                <a:lnTo>
                  <a:pt x="381000" y="762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38400" y="42672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04800" y="0"/>
                </a:lnTo>
                <a:lnTo>
                  <a:pt x="381000" y="76200"/>
                </a:lnTo>
                <a:lnTo>
                  <a:pt x="3048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19400" y="45720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81000" y="0"/>
                </a:moveTo>
                <a:lnTo>
                  <a:pt x="76200" y="0"/>
                </a:lnTo>
                <a:lnTo>
                  <a:pt x="0" y="76200"/>
                </a:lnTo>
                <a:lnTo>
                  <a:pt x="76200" y="152400"/>
                </a:lnTo>
                <a:lnTo>
                  <a:pt x="3810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19400" y="45720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81000" y="152400"/>
                </a:moveTo>
                <a:lnTo>
                  <a:pt x="76200" y="152400"/>
                </a:lnTo>
                <a:lnTo>
                  <a:pt x="0" y="76200"/>
                </a:lnTo>
                <a:lnTo>
                  <a:pt x="76200" y="0"/>
                </a:lnTo>
                <a:lnTo>
                  <a:pt x="381000" y="0"/>
                </a:lnTo>
                <a:lnTo>
                  <a:pt x="381000" y="152400"/>
                </a:lnTo>
                <a:close/>
              </a:path>
            </a:pathLst>
          </a:custGeom>
          <a:ln w="19050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90876" y="1754123"/>
            <a:ext cx="103505" cy="305435"/>
          </a:xfrm>
          <a:custGeom>
            <a:avLst/>
            <a:gdLst/>
            <a:ahLst/>
            <a:cxnLst/>
            <a:rect l="l" t="t" r="r" b="b"/>
            <a:pathLst>
              <a:path w="103505" h="305435">
                <a:moveTo>
                  <a:pt x="7112" y="208406"/>
                </a:moveTo>
                <a:lnTo>
                  <a:pt x="4064" y="210057"/>
                </a:lnTo>
                <a:lnTo>
                  <a:pt x="1016" y="211835"/>
                </a:lnTo>
                <a:lnTo>
                  <a:pt x="0" y="215772"/>
                </a:lnTo>
                <a:lnTo>
                  <a:pt x="1651" y="218820"/>
                </a:lnTo>
                <a:lnTo>
                  <a:pt x="50673" y="304926"/>
                </a:lnTo>
                <a:lnTo>
                  <a:pt x="58198" y="292353"/>
                </a:lnTo>
                <a:lnTo>
                  <a:pt x="44577" y="292226"/>
                </a:lnTo>
                <a:lnTo>
                  <a:pt x="44820" y="268868"/>
                </a:lnTo>
                <a:lnTo>
                  <a:pt x="12700" y="212470"/>
                </a:lnTo>
                <a:lnTo>
                  <a:pt x="11049" y="209422"/>
                </a:lnTo>
                <a:lnTo>
                  <a:pt x="7112" y="208406"/>
                </a:lnTo>
                <a:close/>
              </a:path>
              <a:path w="103505" h="305435">
                <a:moveTo>
                  <a:pt x="44820" y="268868"/>
                </a:moveTo>
                <a:lnTo>
                  <a:pt x="44577" y="292226"/>
                </a:lnTo>
                <a:lnTo>
                  <a:pt x="57277" y="292353"/>
                </a:lnTo>
                <a:lnTo>
                  <a:pt x="57308" y="289178"/>
                </a:lnTo>
                <a:lnTo>
                  <a:pt x="45466" y="289051"/>
                </a:lnTo>
                <a:lnTo>
                  <a:pt x="51019" y="279753"/>
                </a:lnTo>
                <a:lnTo>
                  <a:pt x="44820" y="268868"/>
                </a:lnTo>
                <a:close/>
              </a:path>
              <a:path w="103505" h="305435">
                <a:moveTo>
                  <a:pt x="96393" y="209295"/>
                </a:moveTo>
                <a:lnTo>
                  <a:pt x="92456" y="210311"/>
                </a:lnTo>
                <a:lnTo>
                  <a:pt x="90678" y="213359"/>
                </a:lnTo>
                <a:lnTo>
                  <a:pt x="57521" y="268868"/>
                </a:lnTo>
                <a:lnTo>
                  <a:pt x="57277" y="292353"/>
                </a:lnTo>
                <a:lnTo>
                  <a:pt x="58198" y="292353"/>
                </a:lnTo>
                <a:lnTo>
                  <a:pt x="101600" y="219836"/>
                </a:lnTo>
                <a:lnTo>
                  <a:pt x="103378" y="216788"/>
                </a:lnTo>
                <a:lnTo>
                  <a:pt x="102362" y="212851"/>
                </a:lnTo>
                <a:lnTo>
                  <a:pt x="99314" y="211073"/>
                </a:lnTo>
                <a:lnTo>
                  <a:pt x="96393" y="209295"/>
                </a:lnTo>
                <a:close/>
              </a:path>
              <a:path w="103505" h="305435">
                <a:moveTo>
                  <a:pt x="51019" y="279753"/>
                </a:moveTo>
                <a:lnTo>
                  <a:pt x="45466" y="289051"/>
                </a:lnTo>
                <a:lnTo>
                  <a:pt x="56388" y="289178"/>
                </a:lnTo>
                <a:lnTo>
                  <a:pt x="51019" y="279753"/>
                </a:lnTo>
                <a:close/>
              </a:path>
              <a:path w="103505" h="305435">
                <a:moveTo>
                  <a:pt x="57511" y="268885"/>
                </a:moveTo>
                <a:lnTo>
                  <a:pt x="51019" y="279753"/>
                </a:lnTo>
                <a:lnTo>
                  <a:pt x="56388" y="289178"/>
                </a:lnTo>
                <a:lnTo>
                  <a:pt x="57308" y="289178"/>
                </a:lnTo>
                <a:lnTo>
                  <a:pt x="57511" y="268885"/>
                </a:lnTo>
                <a:close/>
              </a:path>
              <a:path w="103505" h="305435">
                <a:moveTo>
                  <a:pt x="47625" y="0"/>
                </a:moveTo>
                <a:lnTo>
                  <a:pt x="44830" y="268885"/>
                </a:lnTo>
                <a:lnTo>
                  <a:pt x="51019" y="279753"/>
                </a:lnTo>
                <a:lnTo>
                  <a:pt x="57511" y="268868"/>
                </a:lnTo>
                <a:lnTo>
                  <a:pt x="60198" y="126"/>
                </a:lnTo>
                <a:lnTo>
                  <a:pt x="4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92019" y="3429000"/>
            <a:ext cx="103505" cy="304800"/>
          </a:xfrm>
          <a:custGeom>
            <a:avLst/>
            <a:gdLst/>
            <a:ahLst/>
            <a:cxnLst/>
            <a:rect l="l" t="t" r="r" b="b"/>
            <a:pathLst>
              <a:path w="103505" h="304800">
                <a:moveTo>
                  <a:pt x="7112" y="208534"/>
                </a:moveTo>
                <a:lnTo>
                  <a:pt x="1016" y="212090"/>
                </a:lnTo>
                <a:lnTo>
                  <a:pt x="0" y="215900"/>
                </a:lnTo>
                <a:lnTo>
                  <a:pt x="1651" y="218947"/>
                </a:lnTo>
                <a:lnTo>
                  <a:pt x="51181" y="304800"/>
                </a:lnTo>
                <a:lnTo>
                  <a:pt x="58608" y="292227"/>
                </a:lnTo>
                <a:lnTo>
                  <a:pt x="44958" y="292227"/>
                </a:lnTo>
                <a:lnTo>
                  <a:pt x="45015" y="268661"/>
                </a:lnTo>
                <a:lnTo>
                  <a:pt x="12700" y="212597"/>
                </a:lnTo>
                <a:lnTo>
                  <a:pt x="10922" y="209550"/>
                </a:lnTo>
                <a:lnTo>
                  <a:pt x="7112" y="208534"/>
                </a:lnTo>
                <a:close/>
              </a:path>
              <a:path w="103505" h="304800">
                <a:moveTo>
                  <a:pt x="45070" y="268756"/>
                </a:moveTo>
                <a:lnTo>
                  <a:pt x="44958" y="292227"/>
                </a:lnTo>
                <a:lnTo>
                  <a:pt x="57658" y="292227"/>
                </a:lnTo>
                <a:lnTo>
                  <a:pt x="57673" y="289052"/>
                </a:lnTo>
                <a:lnTo>
                  <a:pt x="45720" y="289052"/>
                </a:lnTo>
                <a:lnTo>
                  <a:pt x="51313" y="279587"/>
                </a:lnTo>
                <a:lnTo>
                  <a:pt x="45070" y="268756"/>
                </a:lnTo>
                <a:close/>
              </a:path>
              <a:path w="103505" h="304800">
                <a:moveTo>
                  <a:pt x="96266" y="209042"/>
                </a:moveTo>
                <a:lnTo>
                  <a:pt x="92456" y="210058"/>
                </a:lnTo>
                <a:lnTo>
                  <a:pt x="90678" y="212979"/>
                </a:lnTo>
                <a:lnTo>
                  <a:pt x="57770" y="268661"/>
                </a:lnTo>
                <a:lnTo>
                  <a:pt x="57658" y="292227"/>
                </a:lnTo>
                <a:lnTo>
                  <a:pt x="58608" y="292227"/>
                </a:lnTo>
                <a:lnTo>
                  <a:pt x="101600" y="219456"/>
                </a:lnTo>
                <a:lnTo>
                  <a:pt x="103378" y="216408"/>
                </a:lnTo>
                <a:lnTo>
                  <a:pt x="102362" y="212597"/>
                </a:lnTo>
                <a:lnTo>
                  <a:pt x="96266" y="209042"/>
                </a:lnTo>
                <a:close/>
              </a:path>
              <a:path w="103505" h="304800">
                <a:moveTo>
                  <a:pt x="51313" y="279587"/>
                </a:moveTo>
                <a:lnTo>
                  <a:pt x="45720" y="289052"/>
                </a:lnTo>
                <a:lnTo>
                  <a:pt x="56769" y="289052"/>
                </a:lnTo>
                <a:lnTo>
                  <a:pt x="51313" y="279587"/>
                </a:lnTo>
                <a:close/>
              </a:path>
              <a:path w="103505" h="304800">
                <a:moveTo>
                  <a:pt x="57770" y="268661"/>
                </a:moveTo>
                <a:lnTo>
                  <a:pt x="51313" y="279587"/>
                </a:lnTo>
                <a:lnTo>
                  <a:pt x="56769" y="289052"/>
                </a:lnTo>
                <a:lnTo>
                  <a:pt x="57673" y="289052"/>
                </a:lnTo>
                <a:lnTo>
                  <a:pt x="57770" y="268661"/>
                </a:lnTo>
                <a:close/>
              </a:path>
              <a:path w="103505" h="304800">
                <a:moveTo>
                  <a:pt x="59055" y="0"/>
                </a:moveTo>
                <a:lnTo>
                  <a:pt x="46355" y="0"/>
                </a:lnTo>
                <a:lnTo>
                  <a:pt x="45070" y="268756"/>
                </a:lnTo>
                <a:lnTo>
                  <a:pt x="51313" y="279587"/>
                </a:lnTo>
                <a:lnTo>
                  <a:pt x="57770" y="268661"/>
                </a:lnTo>
                <a:lnTo>
                  <a:pt x="59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68219" y="5334000"/>
            <a:ext cx="103505" cy="305435"/>
          </a:xfrm>
          <a:custGeom>
            <a:avLst/>
            <a:gdLst/>
            <a:ahLst/>
            <a:cxnLst/>
            <a:rect l="l" t="t" r="r" b="b"/>
            <a:pathLst>
              <a:path w="103505" h="305435">
                <a:moveTo>
                  <a:pt x="7112" y="208534"/>
                </a:moveTo>
                <a:lnTo>
                  <a:pt x="1016" y="212090"/>
                </a:lnTo>
                <a:lnTo>
                  <a:pt x="0" y="215900"/>
                </a:lnTo>
                <a:lnTo>
                  <a:pt x="1651" y="218947"/>
                </a:lnTo>
                <a:lnTo>
                  <a:pt x="51181" y="304825"/>
                </a:lnTo>
                <a:lnTo>
                  <a:pt x="58599" y="292265"/>
                </a:lnTo>
                <a:lnTo>
                  <a:pt x="44958" y="292188"/>
                </a:lnTo>
                <a:lnTo>
                  <a:pt x="44993" y="268623"/>
                </a:lnTo>
                <a:lnTo>
                  <a:pt x="12700" y="212597"/>
                </a:lnTo>
                <a:lnTo>
                  <a:pt x="10922" y="209550"/>
                </a:lnTo>
                <a:lnTo>
                  <a:pt x="7112" y="208534"/>
                </a:lnTo>
                <a:close/>
              </a:path>
              <a:path w="103505" h="305435">
                <a:moveTo>
                  <a:pt x="45070" y="268755"/>
                </a:moveTo>
                <a:lnTo>
                  <a:pt x="44958" y="292188"/>
                </a:lnTo>
                <a:lnTo>
                  <a:pt x="57658" y="292265"/>
                </a:lnTo>
                <a:lnTo>
                  <a:pt x="57673" y="289052"/>
                </a:lnTo>
                <a:lnTo>
                  <a:pt x="45720" y="289001"/>
                </a:lnTo>
                <a:lnTo>
                  <a:pt x="51300" y="279564"/>
                </a:lnTo>
                <a:lnTo>
                  <a:pt x="45070" y="268755"/>
                </a:lnTo>
                <a:close/>
              </a:path>
              <a:path w="103505" h="305435">
                <a:moveTo>
                  <a:pt x="96266" y="209042"/>
                </a:moveTo>
                <a:lnTo>
                  <a:pt x="92456" y="210058"/>
                </a:lnTo>
                <a:lnTo>
                  <a:pt x="90678" y="212979"/>
                </a:lnTo>
                <a:lnTo>
                  <a:pt x="57771" y="268623"/>
                </a:lnTo>
                <a:lnTo>
                  <a:pt x="57658" y="292265"/>
                </a:lnTo>
                <a:lnTo>
                  <a:pt x="58599" y="292265"/>
                </a:lnTo>
                <a:lnTo>
                  <a:pt x="101600" y="219456"/>
                </a:lnTo>
                <a:lnTo>
                  <a:pt x="103378" y="216408"/>
                </a:lnTo>
                <a:lnTo>
                  <a:pt x="102362" y="212597"/>
                </a:lnTo>
                <a:lnTo>
                  <a:pt x="96266" y="209042"/>
                </a:lnTo>
                <a:close/>
              </a:path>
              <a:path w="103505" h="305435">
                <a:moveTo>
                  <a:pt x="51300" y="279564"/>
                </a:moveTo>
                <a:lnTo>
                  <a:pt x="45720" y="289001"/>
                </a:lnTo>
                <a:lnTo>
                  <a:pt x="56769" y="289052"/>
                </a:lnTo>
                <a:lnTo>
                  <a:pt x="51300" y="279564"/>
                </a:lnTo>
                <a:close/>
              </a:path>
              <a:path w="103505" h="305435">
                <a:moveTo>
                  <a:pt x="57771" y="268623"/>
                </a:moveTo>
                <a:lnTo>
                  <a:pt x="51300" y="279564"/>
                </a:lnTo>
                <a:lnTo>
                  <a:pt x="56769" y="289052"/>
                </a:lnTo>
                <a:lnTo>
                  <a:pt x="57673" y="289052"/>
                </a:lnTo>
                <a:lnTo>
                  <a:pt x="57771" y="268623"/>
                </a:lnTo>
                <a:close/>
              </a:path>
              <a:path w="103505" h="305435">
                <a:moveTo>
                  <a:pt x="59055" y="0"/>
                </a:moveTo>
                <a:lnTo>
                  <a:pt x="46355" y="0"/>
                </a:lnTo>
                <a:lnTo>
                  <a:pt x="45070" y="268755"/>
                </a:lnTo>
                <a:lnTo>
                  <a:pt x="51300" y="279564"/>
                </a:lnTo>
                <a:lnTo>
                  <a:pt x="57771" y="268623"/>
                </a:lnTo>
                <a:lnTo>
                  <a:pt x="59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8219" y="5791162"/>
            <a:ext cx="103505" cy="305435"/>
          </a:xfrm>
          <a:custGeom>
            <a:avLst/>
            <a:gdLst/>
            <a:ahLst/>
            <a:cxnLst/>
            <a:rect l="l" t="t" r="r" b="b"/>
            <a:pathLst>
              <a:path w="103505" h="305435">
                <a:moveTo>
                  <a:pt x="7112" y="208584"/>
                </a:moveTo>
                <a:lnTo>
                  <a:pt x="1016" y="212077"/>
                </a:lnTo>
                <a:lnTo>
                  <a:pt x="0" y="215963"/>
                </a:lnTo>
                <a:lnTo>
                  <a:pt x="1651" y="218998"/>
                </a:lnTo>
                <a:lnTo>
                  <a:pt x="51181" y="304863"/>
                </a:lnTo>
                <a:lnTo>
                  <a:pt x="58601" y="292303"/>
                </a:lnTo>
                <a:lnTo>
                  <a:pt x="44958" y="292226"/>
                </a:lnTo>
                <a:lnTo>
                  <a:pt x="44995" y="268670"/>
                </a:lnTo>
                <a:lnTo>
                  <a:pt x="12670" y="212610"/>
                </a:lnTo>
                <a:lnTo>
                  <a:pt x="10922" y="209626"/>
                </a:lnTo>
                <a:lnTo>
                  <a:pt x="7112" y="208584"/>
                </a:lnTo>
                <a:close/>
              </a:path>
              <a:path w="103505" h="305435">
                <a:moveTo>
                  <a:pt x="45069" y="268800"/>
                </a:moveTo>
                <a:lnTo>
                  <a:pt x="44958" y="292226"/>
                </a:lnTo>
                <a:lnTo>
                  <a:pt x="57658" y="292303"/>
                </a:lnTo>
                <a:lnTo>
                  <a:pt x="57673" y="289090"/>
                </a:lnTo>
                <a:lnTo>
                  <a:pt x="45720" y="289039"/>
                </a:lnTo>
                <a:lnTo>
                  <a:pt x="51300" y="279606"/>
                </a:lnTo>
                <a:lnTo>
                  <a:pt x="45069" y="268800"/>
                </a:lnTo>
                <a:close/>
              </a:path>
              <a:path w="103505" h="305435">
                <a:moveTo>
                  <a:pt x="96266" y="209041"/>
                </a:moveTo>
                <a:lnTo>
                  <a:pt x="92456" y="210045"/>
                </a:lnTo>
                <a:lnTo>
                  <a:pt x="57770" y="268670"/>
                </a:lnTo>
                <a:lnTo>
                  <a:pt x="57658" y="292303"/>
                </a:lnTo>
                <a:lnTo>
                  <a:pt x="58601" y="292303"/>
                </a:lnTo>
                <a:lnTo>
                  <a:pt x="103378" y="216509"/>
                </a:lnTo>
                <a:lnTo>
                  <a:pt x="102362" y="212610"/>
                </a:lnTo>
                <a:lnTo>
                  <a:pt x="96266" y="209041"/>
                </a:lnTo>
                <a:close/>
              </a:path>
              <a:path w="103505" h="305435">
                <a:moveTo>
                  <a:pt x="51300" y="279606"/>
                </a:moveTo>
                <a:lnTo>
                  <a:pt x="45720" y="289039"/>
                </a:lnTo>
                <a:lnTo>
                  <a:pt x="56769" y="289090"/>
                </a:lnTo>
                <a:lnTo>
                  <a:pt x="51300" y="279606"/>
                </a:lnTo>
                <a:close/>
              </a:path>
              <a:path w="103505" h="305435">
                <a:moveTo>
                  <a:pt x="57770" y="268670"/>
                </a:moveTo>
                <a:lnTo>
                  <a:pt x="51300" y="279606"/>
                </a:lnTo>
                <a:lnTo>
                  <a:pt x="56769" y="289090"/>
                </a:lnTo>
                <a:lnTo>
                  <a:pt x="57673" y="289090"/>
                </a:lnTo>
                <a:lnTo>
                  <a:pt x="57770" y="268670"/>
                </a:lnTo>
                <a:close/>
              </a:path>
              <a:path w="103505" h="305435">
                <a:moveTo>
                  <a:pt x="46355" y="0"/>
                </a:moveTo>
                <a:lnTo>
                  <a:pt x="45069" y="268800"/>
                </a:lnTo>
                <a:lnTo>
                  <a:pt x="51300" y="279606"/>
                </a:lnTo>
                <a:lnTo>
                  <a:pt x="57770" y="268670"/>
                </a:lnTo>
                <a:lnTo>
                  <a:pt x="59055" y="63"/>
                </a:lnTo>
                <a:lnTo>
                  <a:pt x="46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8906" y="1447800"/>
            <a:ext cx="4074160" cy="5267325"/>
          </a:xfrm>
          <a:custGeom>
            <a:avLst/>
            <a:gdLst/>
            <a:ahLst/>
            <a:cxnLst/>
            <a:rect l="l" t="t" r="r" b="b"/>
            <a:pathLst>
              <a:path w="4074160" h="5267325">
                <a:moveTo>
                  <a:pt x="130627" y="0"/>
                </a:moveTo>
                <a:lnTo>
                  <a:pt x="111478" y="209884"/>
                </a:lnTo>
                <a:lnTo>
                  <a:pt x="92699" y="419378"/>
                </a:lnTo>
                <a:lnTo>
                  <a:pt x="74657" y="628088"/>
                </a:lnTo>
                <a:lnTo>
                  <a:pt x="57721" y="835625"/>
                </a:lnTo>
                <a:lnTo>
                  <a:pt x="42261" y="1041596"/>
                </a:lnTo>
                <a:lnTo>
                  <a:pt x="28645" y="1245610"/>
                </a:lnTo>
                <a:lnTo>
                  <a:pt x="17242" y="1447276"/>
                </a:lnTo>
                <a:lnTo>
                  <a:pt x="8421" y="1646202"/>
                </a:lnTo>
                <a:lnTo>
                  <a:pt x="2550" y="1841997"/>
                </a:lnTo>
                <a:lnTo>
                  <a:pt x="0" y="2034270"/>
                </a:lnTo>
                <a:lnTo>
                  <a:pt x="1137" y="2222628"/>
                </a:lnTo>
                <a:lnTo>
                  <a:pt x="6332" y="2406682"/>
                </a:lnTo>
                <a:lnTo>
                  <a:pt x="15952" y="2586039"/>
                </a:lnTo>
                <a:lnTo>
                  <a:pt x="30368" y="2760308"/>
                </a:lnTo>
                <a:lnTo>
                  <a:pt x="49947" y="2929098"/>
                </a:lnTo>
                <a:lnTo>
                  <a:pt x="75059" y="3092017"/>
                </a:lnTo>
                <a:lnTo>
                  <a:pt x="106072" y="3248674"/>
                </a:lnTo>
                <a:lnTo>
                  <a:pt x="143356" y="3398677"/>
                </a:lnTo>
                <a:lnTo>
                  <a:pt x="187278" y="3541635"/>
                </a:lnTo>
                <a:lnTo>
                  <a:pt x="238209" y="3677158"/>
                </a:lnTo>
                <a:lnTo>
                  <a:pt x="298198" y="3807534"/>
                </a:lnTo>
                <a:lnTo>
                  <a:pt x="368430" y="3935015"/>
                </a:lnTo>
                <a:lnTo>
                  <a:pt x="447963" y="4059192"/>
                </a:lnTo>
                <a:lnTo>
                  <a:pt x="535860" y="4179653"/>
                </a:lnTo>
                <a:lnTo>
                  <a:pt x="631180" y="4295991"/>
                </a:lnTo>
                <a:lnTo>
                  <a:pt x="732983" y="4407793"/>
                </a:lnTo>
                <a:lnTo>
                  <a:pt x="840331" y="4514651"/>
                </a:lnTo>
                <a:lnTo>
                  <a:pt x="952284" y="4616155"/>
                </a:lnTo>
                <a:lnTo>
                  <a:pt x="1067901" y="4711894"/>
                </a:lnTo>
                <a:lnTo>
                  <a:pt x="1186245" y="4801458"/>
                </a:lnTo>
                <a:lnTo>
                  <a:pt x="1306374" y="4884439"/>
                </a:lnTo>
                <a:lnTo>
                  <a:pt x="1427350" y="4960425"/>
                </a:lnTo>
                <a:lnTo>
                  <a:pt x="1548233" y="5029006"/>
                </a:lnTo>
                <a:lnTo>
                  <a:pt x="1668084" y="5089774"/>
                </a:lnTo>
                <a:lnTo>
                  <a:pt x="1785963" y="5142317"/>
                </a:lnTo>
                <a:lnTo>
                  <a:pt x="1900930" y="5186227"/>
                </a:lnTo>
                <a:lnTo>
                  <a:pt x="2012046" y="5221092"/>
                </a:lnTo>
                <a:lnTo>
                  <a:pt x="2118372" y="5246503"/>
                </a:lnTo>
                <a:lnTo>
                  <a:pt x="2218967" y="5262051"/>
                </a:lnTo>
                <a:lnTo>
                  <a:pt x="2312893" y="5267325"/>
                </a:lnTo>
                <a:lnTo>
                  <a:pt x="2403431" y="5261916"/>
                </a:lnTo>
                <a:lnTo>
                  <a:pt x="2494292" y="5245993"/>
                </a:lnTo>
                <a:lnTo>
                  <a:pt x="2585181" y="5220006"/>
                </a:lnTo>
                <a:lnTo>
                  <a:pt x="2675805" y="5184410"/>
                </a:lnTo>
                <a:lnTo>
                  <a:pt x="2765871" y="5139656"/>
                </a:lnTo>
                <a:lnTo>
                  <a:pt x="2855082" y="5086198"/>
                </a:lnTo>
                <a:lnTo>
                  <a:pt x="2943146" y="5024486"/>
                </a:lnTo>
                <a:lnTo>
                  <a:pt x="3029769" y="4954975"/>
                </a:lnTo>
                <a:lnTo>
                  <a:pt x="3114655" y="4878116"/>
                </a:lnTo>
                <a:lnTo>
                  <a:pt x="3197512" y="4794362"/>
                </a:lnTo>
                <a:lnTo>
                  <a:pt x="3278044" y="4704166"/>
                </a:lnTo>
                <a:lnTo>
                  <a:pt x="3355959" y="4607980"/>
                </a:lnTo>
                <a:lnTo>
                  <a:pt x="3430960" y="4506256"/>
                </a:lnTo>
                <a:lnTo>
                  <a:pt x="3502756" y="4399448"/>
                </a:lnTo>
                <a:lnTo>
                  <a:pt x="3571051" y="4288007"/>
                </a:lnTo>
                <a:lnTo>
                  <a:pt x="3635551" y="4172387"/>
                </a:lnTo>
                <a:lnTo>
                  <a:pt x="3695962" y="4053039"/>
                </a:lnTo>
                <a:lnTo>
                  <a:pt x="3751990" y="3930417"/>
                </a:lnTo>
                <a:lnTo>
                  <a:pt x="3803341" y="3804972"/>
                </a:lnTo>
                <a:lnTo>
                  <a:pt x="3849720" y="3677158"/>
                </a:lnTo>
                <a:lnTo>
                  <a:pt x="3890806" y="3535048"/>
                </a:lnTo>
                <a:lnTo>
                  <a:pt x="3926694" y="3368663"/>
                </a:lnTo>
                <a:lnTo>
                  <a:pt x="3957718" y="3181417"/>
                </a:lnTo>
                <a:lnTo>
                  <a:pt x="3984212" y="2976723"/>
                </a:lnTo>
                <a:lnTo>
                  <a:pt x="4006512" y="2757993"/>
                </a:lnTo>
                <a:lnTo>
                  <a:pt x="4024950" y="2528640"/>
                </a:lnTo>
                <a:lnTo>
                  <a:pt x="4039862" y="2292078"/>
                </a:lnTo>
                <a:lnTo>
                  <a:pt x="4051581" y="2051718"/>
                </a:lnTo>
                <a:lnTo>
                  <a:pt x="4060442" y="1810974"/>
                </a:lnTo>
                <a:lnTo>
                  <a:pt x="4066779" y="1573260"/>
                </a:lnTo>
                <a:lnTo>
                  <a:pt x="4070926" y="1341987"/>
                </a:lnTo>
                <a:lnTo>
                  <a:pt x="4073218" y="1120568"/>
                </a:lnTo>
                <a:lnTo>
                  <a:pt x="4073988" y="912417"/>
                </a:lnTo>
                <a:lnTo>
                  <a:pt x="4073571" y="720947"/>
                </a:lnTo>
                <a:lnTo>
                  <a:pt x="4072302" y="549570"/>
                </a:lnTo>
                <a:lnTo>
                  <a:pt x="4070513" y="401699"/>
                </a:lnTo>
                <a:lnTo>
                  <a:pt x="4068541" y="280748"/>
                </a:lnTo>
                <a:lnTo>
                  <a:pt x="4066718" y="190129"/>
                </a:lnTo>
                <a:lnTo>
                  <a:pt x="4065379" y="133254"/>
                </a:lnTo>
                <a:lnTo>
                  <a:pt x="4064858" y="113538"/>
                </a:lnTo>
              </a:path>
            </a:pathLst>
          </a:custGeom>
          <a:ln w="12001">
            <a:solidFill>
              <a:srgbClr val="7ED1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9000" y="4495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304800" y="0"/>
                </a:moveTo>
                <a:lnTo>
                  <a:pt x="0" y="0"/>
                </a:lnTo>
                <a:lnTo>
                  <a:pt x="0" y="152400"/>
                </a:lnTo>
                <a:lnTo>
                  <a:pt x="304800" y="152400"/>
                </a:lnTo>
                <a:lnTo>
                  <a:pt x="381000" y="762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39000" y="4495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04800" y="0"/>
                </a:lnTo>
                <a:lnTo>
                  <a:pt x="381000" y="76200"/>
                </a:lnTo>
                <a:lnTo>
                  <a:pt x="3048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2000" y="1371600"/>
            <a:ext cx="55626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7237" y="1366837"/>
            <a:ext cx="5572125" cy="4276725"/>
          </a:xfrm>
          <a:custGeom>
            <a:avLst/>
            <a:gdLst/>
            <a:ahLst/>
            <a:cxnLst/>
            <a:rect l="l" t="t" r="r" b="b"/>
            <a:pathLst>
              <a:path w="5572125" h="4276725">
                <a:moveTo>
                  <a:pt x="0" y="4276725"/>
                </a:moveTo>
                <a:lnTo>
                  <a:pt x="5572125" y="4276725"/>
                </a:lnTo>
                <a:lnTo>
                  <a:pt x="5572125" y="0"/>
                </a:lnTo>
                <a:lnTo>
                  <a:pt x="0" y="0"/>
                </a:lnTo>
                <a:lnTo>
                  <a:pt x="0" y="4276725"/>
                </a:lnTo>
                <a:close/>
              </a:path>
            </a:pathLst>
          </a:custGeom>
          <a:ln w="9525">
            <a:solidFill>
              <a:srgbClr val="5FA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2845054"/>
            <a:ext cx="381000" cy="103505"/>
          </a:xfrm>
          <a:custGeom>
            <a:avLst/>
            <a:gdLst/>
            <a:ahLst/>
            <a:cxnLst/>
            <a:rect l="l" t="t" r="r" b="b"/>
            <a:pathLst>
              <a:path w="381000" h="103505">
                <a:moveTo>
                  <a:pt x="344963" y="58322"/>
                </a:moveTo>
                <a:lnTo>
                  <a:pt x="285876" y="92456"/>
                </a:lnTo>
                <a:lnTo>
                  <a:pt x="284733" y="96393"/>
                </a:lnTo>
                <a:lnTo>
                  <a:pt x="286511" y="99441"/>
                </a:lnTo>
                <a:lnTo>
                  <a:pt x="288290" y="102362"/>
                </a:lnTo>
                <a:lnTo>
                  <a:pt x="292226" y="103505"/>
                </a:lnTo>
                <a:lnTo>
                  <a:pt x="370040" y="58420"/>
                </a:lnTo>
                <a:lnTo>
                  <a:pt x="344963" y="58322"/>
                </a:lnTo>
                <a:close/>
              </a:path>
              <a:path w="381000" h="103505">
                <a:moveTo>
                  <a:pt x="355875" y="52022"/>
                </a:moveTo>
                <a:lnTo>
                  <a:pt x="344963" y="58322"/>
                </a:lnTo>
                <a:lnTo>
                  <a:pt x="368426" y="58420"/>
                </a:lnTo>
                <a:lnTo>
                  <a:pt x="368426" y="57531"/>
                </a:lnTo>
                <a:lnTo>
                  <a:pt x="365251" y="57531"/>
                </a:lnTo>
                <a:lnTo>
                  <a:pt x="355875" y="52022"/>
                </a:lnTo>
                <a:close/>
              </a:path>
              <a:path w="381000" h="103505">
                <a:moveTo>
                  <a:pt x="292607" y="0"/>
                </a:moveTo>
                <a:lnTo>
                  <a:pt x="288671" y="1016"/>
                </a:lnTo>
                <a:lnTo>
                  <a:pt x="285115" y="7112"/>
                </a:lnTo>
                <a:lnTo>
                  <a:pt x="286130" y="11049"/>
                </a:lnTo>
                <a:lnTo>
                  <a:pt x="344982" y="45623"/>
                </a:lnTo>
                <a:lnTo>
                  <a:pt x="368426" y="45720"/>
                </a:lnTo>
                <a:lnTo>
                  <a:pt x="368426" y="58420"/>
                </a:lnTo>
                <a:lnTo>
                  <a:pt x="370040" y="58420"/>
                </a:lnTo>
                <a:lnTo>
                  <a:pt x="381000" y="52070"/>
                </a:lnTo>
                <a:lnTo>
                  <a:pt x="292607" y="0"/>
                </a:lnTo>
                <a:close/>
              </a:path>
              <a:path w="381000" h="103505">
                <a:moveTo>
                  <a:pt x="0" y="44196"/>
                </a:moveTo>
                <a:lnTo>
                  <a:pt x="0" y="56896"/>
                </a:lnTo>
                <a:lnTo>
                  <a:pt x="344963" y="58322"/>
                </a:lnTo>
                <a:lnTo>
                  <a:pt x="355875" y="52022"/>
                </a:lnTo>
                <a:lnTo>
                  <a:pt x="344982" y="45623"/>
                </a:lnTo>
                <a:lnTo>
                  <a:pt x="0" y="44196"/>
                </a:lnTo>
                <a:close/>
              </a:path>
              <a:path w="381000" h="103505">
                <a:moveTo>
                  <a:pt x="365251" y="46609"/>
                </a:moveTo>
                <a:lnTo>
                  <a:pt x="355875" y="52022"/>
                </a:lnTo>
                <a:lnTo>
                  <a:pt x="365251" y="57531"/>
                </a:lnTo>
                <a:lnTo>
                  <a:pt x="365251" y="46609"/>
                </a:lnTo>
                <a:close/>
              </a:path>
              <a:path w="381000" h="103505">
                <a:moveTo>
                  <a:pt x="368426" y="46609"/>
                </a:moveTo>
                <a:lnTo>
                  <a:pt x="365251" y="46609"/>
                </a:lnTo>
                <a:lnTo>
                  <a:pt x="365251" y="57531"/>
                </a:lnTo>
                <a:lnTo>
                  <a:pt x="368426" y="57531"/>
                </a:lnTo>
                <a:lnTo>
                  <a:pt x="368426" y="46609"/>
                </a:lnTo>
                <a:close/>
              </a:path>
              <a:path w="381000" h="103505">
                <a:moveTo>
                  <a:pt x="344982" y="45623"/>
                </a:moveTo>
                <a:lnTo>
                  <a:pt x="355875" y="52022"/>
                </a:lnTo>
                <a:lnTo>
                  <a:pt x="365251" y="46609"/>
                </a:lnTo>
                <a:lnTo>
                  <a:pt x="368426" y="46609"/>
                </a:lnTo>
                <a:lnTo>
                  <a:pt x="368426" y="45720"/>
                </a:lnTo>
                <a:lnTo>
                  <a:pt x="344982" y="45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2845054"/>
            <a:ext cx="381000" cy="103505"/>
          </a:xfrm>
          <a:custGeom>
            <a:avLst/>
            <a:gdLst/>
            <a:ahLst/>
            <a:cxnLst/>
            <a:rect l="l" t="t" r="r" b="b"/>
            <a:pathLst>
              <a:path w="381000" h="103505">
                <a:moveTo>
                  <a:pt x="344963" y="58322"/>
                </a:moveTo>
                <a:lnTo>
                  <a:pt x="285876" y="92456"/>
                </a:lnTo>
                <a:lnTo>
                  <a:pt x="284733" y="96393"/>
                </a:lnTo>
                <a:lnTo>
                  <a:pt x="286511" y="99441"/>
                </a:lnTo>
                <a:lnTo>
                  <a:pt x="288290" y="102362"/>
                </a:lnTo>
                <a:lnTo>
                  <a:pt x="292226" y="103505"/>
                </a:lnTo>
                <a:lnTo>
                  <a:pt x="370040" y="58420"/>
                </a:lnTo>
                <a:lnTo>
                  <a:pt x="344963" y="58322"/>
                </a:lnTo>
                <a:close/>
              </a:path>
              <a:path w="381000" h="103505">
                <a:moveTo>
                  <a:pt x="355875" y="52022"/>
                </a:moveTo>
                <a:lnTo>
                  <a:pt x="344963" y="58322"/>
                </a:lnTo>
                <a:lnTo>
                  <a:pt x="368426" y="58420"/>
                </a:lnTo>
                <a:lnTo>
                  <a:pt x="368426" y="57531"/>
                </a:lnTo>
                <a:lnTo>
                  <a:pt x="365251" y="57531"/>
                </a:lnTo>
                <a:lnTo>
                  <a:pt x="355875" y="52022"/>
                </a:lnTo>
                <a:close/>
              </a:path>
              <a:path w="381000" h="103505">
                <a:moveTo>
                  <a:pt x="292607" y="0"/>
                </a:moveTo>
                <a:lnTo>
                  <a:pt x="288671" y="1016"/>
                </a:lnTo>
                <a:lnTo>
                  <a:pt x="285115" y="7112"/>
                </a:lnTo>
                <a:lnTo>
                  <a:pt x="286130" y="11049"/>
                </a:lnTo>
                <a:lnTo>
                  <a:pt x="344982" y="45623"/>
                </a:lnTo>
                <a:lnTo>
                  <a:pt x="368426" y="45720"/>
                </a:lnTo>
                <a:lnTo>
                  <a:pt x="368426" y="58420"/>
                </a:lnTo>
                <a:lnTo>
                  <a:pt x="370040" y="58420"/>
                </a:lnTo>
                <a:lnTo>
                  <a:pt x="381000" y="52070"/>
                </a:lnTo>
                <a:lnTo>
                  <a:pt x="292607" y="0"/>
                </a:lnTo>
                <a:close/>
              </a:path>
              <a:path w="381000" h="103505">
                <a:moveTo>
                  <a:pt x="0" y="44196"/>
                </a:moveTo>
                <a:lnTo>
                  <a:pt x="0" y="56896"/>
                </a:lnTo>
                <a:lnTo>
                  <a:pt x="344963" y="58322"/>
                </a:lnTo>
                <a:lnTo>
                  <a:pt x="355875" y="52022"/>
                </a:lnTo>
                <a:lnTo>
                  <a:pt x="344982" y="45623"/>
                </a:lnTo>
                <a:lnTo>
                  <a:pt x="0" y="44196"/>
                </a:lnTo>
                <a:close/>
              </a:path>
              <a:path w="381000" h="103505">
                <a:moveTo>
                  <a:pt x="365251" y="46609"/>
                </a:moveTo>
                <a:lnTo>
                  <a:pt x="355875" y="52022"/>
                </a:lnTo>
                <a:lnTo>
                  <a:pt x="365251" y="57531"/>
                </a:lnTo>
                <a:lnTo>
                  <a:pt x="365251" y="46609"/>
                </a:lnTo>
                <a:close/>
              </a:path>
              <a:path w="381000" h="103505">
                <a:moveTo>
                  <a:pt x="368426" y="46609"/>
                </a:moveTo>
                <a:lnTo>
                  <a:pt x="365251" y="46609"/>
                </a:lnTo>
                <a:lnTo>
                  <a:pt x="365251" y="57531"/>
                </a:lnTo>
                <a:lnTo>
                  <a:pt x="368426" y="57531"/>
                </a:lnTo>
                <a:lnTo>
                  <a:pt x="368426" y="46609"/>
                </a:lnTo>
                <a:close/>
              </a:path>
              <a:path w="381000" h="103505">
                <a:moveTo>
                  <a:pt x="344982" y="45623"/>
                </a:moveTo>
                <a:lnTo>
                  <a:pt x="355875" y="52022"/>
                </a:lnTo>
                <a:lnTo>
                  <a:pt x="365251" y="46609"/>
                </a:lnTo>
                <a:lnTo>
                  <a:pt x="368426" y="46609"/>
                </a:lnTo>
                <a:lnTo>
                  <a:pt x="368426" y="45720"/>
                </a:lnTo>
                <a:lnTo>
                  <a:pt x="344982" y="45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91400" y="2554287"/>
            <a:ext cx="1447800" cy="64643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Milli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1800">
              <a:latin typeface="Corbel"/>
              <a:cs typeface="Corbel"/>
            </a:endParaRPr>
          </a:p>
          <a:p>
            <a:pPr marL="876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DNA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cop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5869104"/>
            <a:ext cx="678180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m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ine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coo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DNA,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primers,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oth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reagents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tub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llows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mpli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tio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resul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milli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4075" y="4495800"/>
            <a:ext cx="586105" cy="307975"/>
          </a:xfrm>
          <a:prstGeom prst="rect">
            <a:avLst/>
          </a:prstGeom>
          <a:ln w="9525">
            <a:solidFill>
              <a:srgbClr val="5FA2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400" b="1" spc="-10" dirty="0">
                <a:solidFill>
                  <a:srgbClr val="5FA225"/>
                </a:solidFill>
                <a:latin typeface="Corbel"/>
                <a:cs typeface="Corbel"/>
              </a:rPr>
              <a:t>9</a:t>
            </a:r>
            <a:r>
              <a:rPr sz="1400" b="1" spc="-5" dirty="0">
                <a:solidFill>
                  <a:srgbClr val="5FA225"/>
                </a:solidFill>
                <a:latin typeface="Corbel"/>
                <a:cs typeface="Corbel"/>
              </a:rPr>
              <a:t>5</a:t>
            </a:r>
            <a:r>
              <a:rPr sz="1400" b="1" dirty="0">
                <a:solidFill>
                  <a:srgbClr val="5FA225"/>
                </a:solidFill>
                <a:latin typeface="Corbel"/>
                <a:cs typeface="Corbel"/>
              </a:rPr>
              <a:t>°C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0400" y="4492625"/>
            <a:ext cx="586105" cy="307975"/>
          </a:xfrm>
          <a:prstGeom prst="rect">
            <a:avLst/>
          </a:prstGeom>
          <a:ln w="9525">
            <a:solidFill>
              <a:srgbClr val="5FA2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400" b="1" spc="-30" dirty="0">
                <a:solidFill>
                  <a:srgbClr val="5FA225"/>
                </a:solidFill>
                <a:latin typeface="Corbel"/>
                <a:cs typeface="Corbel"/>
              </a:rPr>
              <a:t>7</a:t>
            </a:r>
            <a:r>
              <a:rPr sz="1400" b="1" spc="-5" dirty="0">
                <a:solidFill>
                  <a:srgbClr val="5FA225"/>
                </a:solidFill>
                <a:latin typeface="Corbel"/>
                <a:cs typeface="Corbel"/>
              </a:rPr>
              <a:t>2</a:t>
            </a:r>
            <a:r>
              <a:rPr sz="1400" b="1" dirty="0">
                <a:solidFill>
                  <a:srgbClr val="5FA225"/>
                </a:solidFill>
                <a:latin typeface="Corbel"/>
                <a:cs typeface="Corbel"/>
              </a:rPr>
              <a:t>°C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400" y="4492625"/>
            <a:ext cx="586105" cy="307975"/>
          </a:xfrm>
          <a:prstGeom prst="rect">
            <a:avLst/>
          </a:prstGeom>
          <a:ln w="9525">
            <a:solidFill>
              <a:srgbClr val="5FA2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400" b="1" dirty="0">
                <a:solidFill>
                  <a:srgbClr val="5FA225"/>
                </a:solidFill>
                <a:latin typeface="Corbel"/>
                <a:cs typeface="Corbel"/>
              </a:rPr>
              <a:t>4</a:t>
            </a:r>
            <a:r>
              <a:rPr sz="1400" b="1" spc="-5" dirty="0">
                <a:solidFill>
                  <a:srgbClr val="5FA225"/>
                </a:solidFill>
                <a:latin typeface="Corbel"/>
                <a:cs typeface="Corbel"/>
              </a:rPr>
              <a:t>5</a:t>
            </a:r>
            <a:r>
              <a:rPr sz="1400" b="1" dirty="0">
                <a:solidFill>
                  <a:srgbClr val="5FA225"/>
                </a:solidFill>
                <a:latin typeface="Corbel"/>
                <a:cs typeface="Corbel"/>
              </a:rPr>
              <a:t>°C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1600" y="342900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152400"/>
                </a:moveTo>
                <a:lnTo>
                  <a:pt x="15544" y="104217"/>
                </a:lnTo>
                <a:lnTo>
                  <a:pt x="45680" y="72107"/>
                </a:lnTo>
                <a:lnTo>
                  <a:pt x="89296" y="44624"/>
                </a:lnTo>
                <a:lnTo>
                  <a:pt x="124815" y="29394"/>
                </a:lnTo>
                <a:lnTo>
                  <a:pt x="164753" y="17004"/>
                </a:lnTo>
                <a:lnTo>
                  <a:pt x="208483" y="7766"/>
                </a:lnTo>
                <a:lnTo>
                  <a:pt x="255374" y="1993"/>
                </a:lnTo>
                <a:lnTo>
                  <a:pt x="304800" y="0"/>
                </a:lnTo>
                <a:lnTo>
                  <a:pt x="354225" y="1993"/>
                </a:lnTo>
                <a:lnTo>
                  <a:pt x="401116" y="7766"/>
                </a:lnTo>
                <a:lnTo>
                  <a:pt x="444846" y="17004"/>
                </a:lnTo>
                <a:lnTo>
                  <a:pt x="484784" y="29394"/>
                </a:lnTo>
                <a:lnTo>
                  <a:pt x="520303" y="44624"/>
                </a:lnTo>
                <a:lnTo>
                  <a:pt x="563919" y="72107"/>
                </a:lnTo>
                <a:lnTo>
                  <a:pt x="594055" y="104217"/>
                </a:lnTo>
                <a:lnTo>
                  <a:pt x="608589" y="139896"/>
                </a:lnTo>
                <a:lnTo>
                  <a:pt x="609600" y="152400"/>
                </a:lnTo>
                <a:lnTo>
                  <a:pt x="608589" y="164903"/>
                </a:lnTo>
                <a:lnTo>
                  <a:pt x="605609" y="177128"/>
                </a:lnTo>
                <a:lnTo>
                  <a:pt x="585638" y="211734"/>
                </a:lnTo>
                <a:lnTo>
                  <a:pt x="550773" y="242419"/>
                </a:lnTo>
                <a:lnTo>
                  <a:pt x="503135" y="268125"/>
                </a:lnTo>
                <a:lnTo>
                  <a:pt x="465328" y="281974"/>
                </a:lnTo>
                <a:lnTo>
                  <a:pt x="423416" y="292828"/>
                </a:lnTo>
                <a:lnTo>
                  <a:pt x="378027" y="300372"/>
                </a:lnTo>
                <a:lnTo>
                  <a:pt x="329790" y="304295"/>
                </a:lnTo>
                <a:lnTo>
                  <a:pt x="304800" y="304800"/>
                </a:lnTo>
                <a:lnTo>
                  <a:pt x="279809" y="304295"/>
                </a:lnTo>
                <a:lnTo>
                  <a:pt x="255374" y="302806"/>
                </a:lnTo>
                <a:lnTo>
                  <a:pt x="208483" y="297033"/>
                </a:lnTo>
                <a:lnTo>
                  <a:pt x="164753" y="287795"/>
                </a:lnTo>
                <a:lnTo>
                  <a:pt x="124815" y="275405"/>
                </a:lnTo>
                <a:lnTo>
                  <a:pt x="89296" y="260175"/>
                </a:lnTo>
                <a:lnTo>
                  <a:pt x="45680" y="232692"/>
                </a:lnTo>
                <a:lnTo>
                  <a:pt x="15544" y="200582"/>
                </a:lnTo>
                <a:lnTo>
                  <a:pt x="1010" y="164903"/>
                </a:lnTo>
                <a:lnTo>
                  <a:pt x="0" y="152400"/>
                </a:lnTo>
                <a:close/>
              </a:path>
            </a:pathLst>
          </a:custGeom>
          <a:ln w="19050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000" y="342900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152400"/>
                </a:moveTo>
                <a:lnTo>
                  <a:pt x="15544" y="104217"/>
                </a:lnTo>
                <a:lnTo>
                  <a:pt x="45680" y="72107"/>
                </a:lnTo>
                <a:lnTo>
                  <a:pt x="89296" y="44624"/>
                </a:lnTo>
                <a:lnTo>
                  <a:pt x="124815" y="29394"/>
                </a:lnTo>
                <a:lnTo>
                  <a:pt x="164753" y="17004"/>
                </a:lnTo>
                <a:lnTo>
                  <a:pt x="208483" y="7766"/>
                </a:lnTo>
                <a:lnTo>
                  <a:pt x="255374" y="1993"/>
                </a:lnTo>
                <a:lnTo>
                  <a:pt x="304800" y="0"/>
                </a:lnTo>
                <a:lnTo>
                  <a:pt x="354225" y="1993"/>
                </a:lnTo>
                <a:lnTo>
                  <a:pt x="401116" y="7766"/>
                </a:lnTo>
                <a:lnTo>
                  <a:pt x="444846" y="17004"/>
                </a:lnTo>
                <a:lnTo>
                  <a:pt x="484784" y="29394"/>
                </a:lnTo>
                <a:lnTo>
                  <a:pt x="520303" y="44624"/>
                </a:lnTo>
                <a:lnTo>
                  <a:pt x="563919" y="72107"/>
                </a:lnTo>
                <a:lnTo>
                  <a:pt x="594055" y="104217"/>
                </a:lnTo>
                <a:lnTo>
                  <a:pt x="608589" y="139896"/>
                </a:lnTo>
                <a:lnTo>
                  <a:pt x="609600" y="152400"/>
                </a:lnTo>
                <a:lnTo>
                  <a:pt x="608589" y="164903"/>
                </a:lnTo>
                <a:lnTo>
                  <a:pt x="605609" y="177128"/>
                </a:lnTo>
                <a:lnTo>
                  <a:pt x="585638" y="211734"/>
                </a:lnTo>
                <a:lnTo>
                  <a:pt x="550773" y="242419"/>
                </a:lnTo>
                <a:lnTo>
                  <a:pt x="503135" y="268125"/>
                </a:lnTo>
                <a:lnTo>
                  <a:pt x="465328" y="281974"/>
                </a:lnTo>
                <a:lnTo>
                  <a:pt x="423416" y="292828"/>
                </a:lnTo>
                <a:lnTo>
                  <a:pt x="378027" y="300372"/>
                </a:lnTo>
                <a:lnTo>
                  <a:pt x="329790" y="304295"/>
                </a:lnTo>
                <a:lnTo>
                  <a:pt x="304800" y="304800"/>
                </a:lnTo>
                <a:lnTo>
                  <a:pt x="279809" y="304295"/>
                </a:lnTo>
                <a:lnTo>
                  <a:pt x="255374" y="302806"/>
                </a:lnTo>
                <a:lnTo>
                  <a:pt x="208483" y="297033"/>
                </a:lnTo>
                <a:lnTo>
                  <a:pt x="164753" y="287795"/>
                </a:lnTo>
                <a:lnTo>
                  <a:pt x="124815" y="275405"/>
                </a:lnTo>
                <a:lnTo>
                  <a:pt x="89296" y="260175"/>
                </a:lnTo>
                <a:lnTo>
                  <a:pt x="45680" y="232692"/>
                </a:lnTo>
                <a:lnTo>
                  <a:pt x="15544" y="200582"/>
                </a:lnTo>
                <a:lnTo>
                  <a:pt x="1010" y="164903"/>
                </a:lnTo>
                <a:lnTo>
                  <a:pt x="0" y="152400"/>
                </a:lnTo>
                <a:close/>
              </a:path>
            </a:pathLst>
          </a:custGeom>
          <a:ln w="19050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6600" y="342900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152400"/>
                </a:moveTo>
                <a:lnTo>
                  <a:pt x="15544" y="104217"/>
                </a:lnTo>
                <a:lnTo>
                  <a:pt x="45680" y="72107"/>
                </a:lnTo>
                <a:lnTo>
                  <a:pt x="89296" y="44624"/>
                </a:lnTo>
                <a:lnTo>
                  <a:pt x="124815" y="29394"/>
                </a:lnTo>
                <a:lnTo>
                  <a:pt x="164753" y="17004"/>
                </a:lnTo>
                <a:lnTo>
                  <a:pt x="208483" y="7766"/>
                </a:lnTo>
                <a:lnTo>
                  <a:pt x="255374" y="1993"/>
                </a:lnTo>
                <a:lnTo>
                  <a:pt x="304800" y="0"/>
                </a:lnTo>
                <a:lnTo>
                  <a:pt x="354225" y="1993"/>
                </a:lnTo>
                <a:lnTo>
                  <a:pt x="401116" y="7766"/>
                </a:lnTo>
                <a:lnTo>
                  <a:pt x="444846" y="17004"/>
                </a:lnTo>
                <a:lnTo>
                  <a:pt x="484784" y="29394"/>
                </a:lnTo>
                <a:lnTo>
                  <a:pt x="520303" y="44624"/>
                </a:lnTo>
                <a:lnTo>
                  <a:pt x="563919" y="72107"/>
                </a:lnTo>
                <a:lnTo>
                  <a:pt x="594055" y="104217"/>
                </a:lnTo>
                <a:lnTo>
                  <a:pt x="608589" y="139896"/>
                </a:lnTo>
                <a:lnTo>
                  <a:pt x="609600" y="152400"/>
                </a:lnTo>
                <a:lnTo>
                  <a:pt x="608589" y="164903"/>
                </a:lnTo>
                <a:lnTo>
                  <a:pt x="605609" y="177128"/>
                </a:lnTo>
                <a:lnTo>
                  <a:pt x="585638" y="211734"/>
                </a:lnTo>
                <a:lnTo>
                  <a:pt x="550773" y="242419"/>
                </a:lnTo>
                <a:lnTo>
                  <a:pt x="503135" y="268125"/>
                </a:lnTo>
                <a:lnTo>
                  <a:pt x="465328" y="281974"/>
                </a:lnTo>
                <a:lnTo>
                  <a:pt x="423416" y="292828"/>
                </a:lnTo>
                <a:lnTo>
                  <a:pt x="378027" y="300372"/>
                </a:lnTo>
                <a:lnTo>
                  <a:pt x="329790" y="304295"/>
                </a:lnTo>
                <a:lnTo>
                  <a:pt x="304800" y="304800"/>
                </a:lnTo>
                <a:lnTo>
                  <a:pt x="279809" y="304295"/>
                </a:lnTo>
                <a:lnTo>
                  <a:pt x="255374" y="302806"/>
                </a:lnTo>
                <a:lnTo>
                  <a:pt x="208483" y="297033"/>
                </a:lnTo>
                <a:lnTo>
                  <a:pt x="164753" y="287795"/>
                </a:lnTo>
                <a:lnTo>
                  <a:pt x="124815" y="275405"/>
                </a:lnTo>
                <a:lnTo>
                  <a:pt x="89296" y="260175"/>
                </a:lnTo>
                <a:lnTo>
                  <a:pt x="45680" y="232692"/>
                </a:lnTo>
                <a:lnTo>
                  <a:pt x="15544" y="200582"/>
                </a:lnTo>
                <a:lnTo>
                  <a:pt x="1010" y="164903"/>
                </a:lnTo>
                <a:lnTo>
                  <a:pt x="0" y="152400"/>
                </a:lnTo>
                <a:close/>
              </a:path>
            </a:pathLst>
          </a:custGeom>
          <a:ln w="19050">
            <a:solidFill>
              <a:srgbClr val="5C9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46766" y="214943"/>
          <a:ext cx="6968834" cy="1220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532"/>
                <a:gridCol w="4014147"/>
                <a:gridCol w="569155"/>
              </a:tblGrid>
              <a:tr h="510921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Th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e</a:t>
                      </a:r>
                      <a:r>
                        <a:rPr sz="3200" spc="-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D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N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A</a:t>
                      </a:r>
                      <a:r>
                        <a:rPr sz="3200" spc="-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s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a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m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p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li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f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e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d</a:t>
                      </a:r>
                      <a:r>
                        <a:rPr sz="3200" spc="-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mi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l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l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n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s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o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f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</a:tr>
              <a:tr h="709235"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ti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m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e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s</a:t>
                      </a:r>
                      <a:r>
                        <a:rPr sz="3200" spc="-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n</a:t>
                      </a:r>
                      <a:r>
                        <a:rPr sz="3200" spc="-18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a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P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C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R</a:t>
                      </a:r>
                      <a:r>
                        <a:rPr sz="3200" spc="-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m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a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c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h</a:t>
                      </a:r>
                      <a:r>
                        <a:rPr sz="3200" spc="-95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i</a:t>
                      </a:r>
                      <a:r>
                        <a:rPr sz="3200" spc="-11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n</a:t>
                      </a:r>
                      <a:r>
                        <a:rPr sz="3200" dirty="0">
                          <a:solidFill>
                            <a:srgbClr val="C1EDFF"/>
                          </a:solidFill>
                          <a:latin typeface="Consolas"/>
                          <a:cs typeface="Consolas"/>
                        </a:rPr>
                        <a:t>e</a:t>
                      </a:r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32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0"/>
            <a:ext cx="8915400" cy="683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0984" y="4974335"/>
            <a:ext cx="516636" cy="269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2271" y="4997196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443483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8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1095" y="5006340"/>
            <a:ext cx="1390015" cy="0"/>
          </a:xfrm>
          <a:custGeom>
            <a:avLst/>
            <a:gdLst/>
            <a:ahLst/>
            <a:cxnLst/>
            <a:rect l="l" t="t" r="r" b="b"/>
            <a:pathLst>
              <a:path w="1390014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27432">
            <a:solidFill>
              <a:srgbClr val="2F34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6292" y="6451091"/>
            <a:ext cx="1193800" cy="0"/>
          </a:xfrm>
          <a:custGeom>
            <a:avLst/>
            <a:gdLst/>
            <a:ahLst/>
            <a:cxnLst/>
            <a:rect l="l" t="t" r="r" b="b"/>
            <a:pathLst>
              <a:path w="1193800">
                <a:moveTo>
                  <a:pt x="0" y="0"/>
                </a:moveTo>
                <a:lnTo>
                  <a:pt x="1193292" y="0"/>
                </a:lnTo>
              </a:path>
            </a:pathLst>
          </a:custGeom>
          <a:ln w="27432">
            <a:solidFill>
              <a:srgbClr val="3B3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2092" y="2409822"/>
            <a:ext cx="3066415" cy="225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>
              <a:lnSpc>
                <a:spcPct val="100000"/>
              </a:lnSpc>
            </a:pPr>
            <a:r>
              <a:rPr sz="1650" spc="15" dirty="0">
                <a:solidFill>
                  <a:srgbClr val="3F423F"/>
                </a:solidFill>
                <a:latin typeface="Arial"/>
                <a:cs typeface="Arial"/>
              </a:rPr>
              <a:t>1</a:t>
            </a:r>
            <a:r>
              <a:rPr sz="1650" spc="225" dirty="0">
                <a:solidFill>
                  <a:srgbClr val="6B6E6B"/>
                </a:solidFill>
                <a:latin typeface="Arial"/>
                <a:cs typeface="Arial"/>
              </a:rPr>
              <a:t>.</a:t>
            </a:r>
            <a:r>
              <a:rPr sz="1650" spc="-250" dirty="0">
                <a:solidFill>
                  <a:srgbClr val="6B6E6B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1F2121"/>
                </a:solidFill>
                <a:latin typeface="Arial"/>
                <a:cs typeface="Arial"/>
              </a:rPr>
              <a:t>R</a:t>
            </a:r>
            <a:r>
              <a:rPr sz="1500" spc="6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00" spc="-70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500" spc="45" dirty="0">
                <a:solidFill>
                  <a:srgbClr val="3F423F"/>
                </a:solidFill>
                <a:latin typeface="Arial"/>
                <a:cs typeface="Arial"/>
              </a:rPr>
              <a:t>trj</a:t>
            </a:r>
            <a:r>
              <a:rPr sz="1500" dirty="0">
                <a:solidFill>
                  <a:srgbClr val="3F423F"/>
                </a:solidFill>
                <a:latin typeface="Arial"/>
                <a:cs typeface="Arial"/>
              </a:rPr>
              <a:t>c</a:t>
            </a:r>
            <a:r>
              <a:rPr sz="1500" spc="20" dirty="0">
                <a:solidFill>
                  <a:srgbClr val="3F423F"/>
                </a:solidFill>
                <a:latin typeface="Arial"/>
                <a:cs typeface="Arial"/>
              </a:rPr>
              <a:t>tion</a:t>
            </a:r>
            <a:r>
              <a:rPr sz="1500" spc="6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15" dirty="0">
                <a:solidFill>
                  <a:srgbClr val="3F423F"/>
                </a:solidFill>
                <a:latin typeface="Arial"/>
                <a:cs typeface="Arial"/>
              </a:rPr>
              <a:t>nzymes</a:t>
            </a:r>
            <a:r>
              <a:rPr sz="1550" spc="6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3F423F"/>
                </a:solidFill>
                <a:latin typeface="Arial"/>
                <a:cs typeface="Arial"/>
              </a:rPr>
              <a:t>c</a:t>
            </a:r>
            <a:r>
              <a:rPr sz="1650" spc="-10" dirty="0">
                <a:solidFill>
                  <a:srgbClr val="0A0C0A"/>
                </a:solidFill>
                <a:latin typeface="Arial"/>
                <a:cs typeface="Arial"/>
              </a:rPr>
              <a:t>l</a:t>
            </a:r>
            <a:r>
              <a:rPr sz="1650" spc="-13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50" dirty="0">
                <a:solidFill>
                  <a:srgbClr val="3F423F"/>
                </a:solidFill>
                <a:latin typeface="Arial"/>
                <a:cs typeface="Arial"/>
              </a:rPr>
              <a:t>ave</a:t>
            </a:r>
            <a:endParaRPr sz="1650">
              <a:latin typeface="Arial"/>
              <a:cs typeface="Arial"/>
            </a:endParaRPr>
          </a:p>
          <a:p>
            <a:pPr marL="304800">
              <a:lnSpc>
                <a:spcPts val="1889"/>
              </a:lnSpc>
            </a:pPr>
            <a:r>
              <a:rPr sz="1500" spc="30" dirty="0">
                <a:solidFill>
                  <a:srgbClr val="3F423F"/>
                </a:solidFill>
                <a:latin typeface="Arial"/>
                <a:cs typeface="Arial"/>
              </a:rPr>
              <a:t>DNA</a:t>
            </a:r>
            <a:r>
              <a:rPr sz="1500" spc="-4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5B5D5B"/>
                </a:solidFill>
                <a:latin typeface="Arial"/>
                <a:cs typeface="Arial"/>
              </a:rPr>
              <a:t>i</a:t>
            </a:r>
            <a:r>
              <a:rPr sz="1500" spc="-45" dirty="0">
                <a:solidFill>
                  <a:srgbClr val="3F423F"/>
                </a:solidFill>
                <a:latin typeface="Arial"/>
                <a:cs typeface="Arial"/>
              </a:rPr>
              <a:t>n</a:t>
            </a:r>
            <a:r>
              <a:rPr sz="1500" spc="10" dirty="0">
                <a:solidFill>
                  <a:srgbClr val="5B5D5B"/>
                </a:solidFill>
                <a:latin typeface="Arial"/>
                <a:cs typeface="Arial"/>
              </a:rPr>
              <a:t>t</a:t>
            </a:r>
            <a:r>
              <a:rPr sz="1500" spc="140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500" spc="1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650" spc="-60" dirty="0">
                <a:solidFill>
                  <a:srgbClr val="3F423F"/>
                </a:solidFill>
                <a:latin typeface="Arial"/>
                <a:cs typeface="Arial"/>
              </a:rPr>
              <a:t>m</a:t>
            </a:r>
            <a:r>
              <a:rPr sz="1650" spc="-405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650" spc="-445" dirty="0">
                <a:solidFill>
                  <a:srgbClr val="3F423F"/>
                </a:solidFill>
                <a:latin typeface="Arial"/>
                <a:cs typeface="Arial"/>
              </a:rPr>
              <a:t>J</a:t>
            </a:r>
            <a:r>
              <a:rPr sz="1650" spc="-805" dirty="0">
                <a:solidFill>
                  <a:srgbClr val="1F2121"/>
                </a:solidFill>
                <a:latin typeface="Arial"/>
                <a:cs typeface="Arial"/>
              </a:rPr>
              <a:t>m</a:t>
            </a:r>
            <a:r>
              <a:rPr sz="1650" spc="1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50" spc="160" dirty="0">
                <a:solidFill>
                  <a:srgbClr val="1F2121"/>
                </a:solidFill>
                <a:latin typeface="Arial"/>
                <a:cs typeface="Arial"/>
              </a:rPr>
              <a:t>r</a:t>
            </a:r>
            <a:r>
              <a:rPr sz="1650" spc="-165" dirty="0">
                <a:solidFill>
                  <a:srgbClr val="1F2121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650" spc="-13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50" spc="70" dirty="0">
                <a:solidFill>
                  <a:srgbClr val="3F423F"/>
                </a:solidFill>
                <a:latin typeface="Arial"/>
                <a:cs typeface="Arial"/>
              </a:rPr>
              <a:t>g</a:t>
            </a:r>
            <a:r>
              <a:rPr sz="1650" spc="-30" dirty="0">
                <a:solidFill>
                  <a:srgbClr val="3F423F"/>
                </a:solidFill>
                <a:latin typeface="Arial"/>
                <a:cs typeface="Arial"/>
              </a:rPr>
              <a:t>m</a:t>
            </a:r>
            <a:r>
              <a:rPr sz="1650" spc="-2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50" spc="-40" dirty="0">
                <a:solidFill>
                  <a:srgbClr val="3F423F"/>
                </a:solidFill>
                <a:latin typeface="Arial"/>
                <a:cs typeface="Arial"/>
              </a:rPr>
              <a:t>nts</a:t>
            </a:r>
            <a:endParaRPr sz="1650">
              <a:latin typeface="Arial"/>
              <a:cs typeface="Arial"/>
            </a:endParaRPr>
          </a:p>
          <a:p>
            <a:pPr marL="291465">
              <a:lnSpc>
                <a:spcPts val="1889"/>
              </a:lnSpc>
            </a:pPr>
            <a:r>
              <a:rPr sz="1550" spc="35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550" spc="15" dirty="0">
                <a:solidFill>
                  <a:srgbClr val="1F2121"/>
                </a:solidFill>
                <a:latin typeface="Arial"/>
                <a:cs typeface="Arial"/>
              </a:rPr>
              <a:t>f</a:t>
            </a:r>
            <a:r>
              <a:rPr sz="1550" spc="50" dirty="0">
                <a:solidFill>
                  <a:srgbClr val="1F2121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3F423F"/>
                </a:solidFill>
                <a:latin typeface="Arial"/>
                <a:cs typeface="Arial"/>
              </a:rPr>
              <a:t>v</a:t>
            </a:r>
            <a:r>
              <a:rPr sz="1500" spc="95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500" spc="40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500" spc="-85" dirty="0">
                <a:solidFill>
                  <a:srgbClr val="0A0C0A"/>
                </a:solidFill>
                <a:latin typeface="Arial"/>
                <a:cs typeface="Arial"/>
              </a:rPr>
              <a:t>i</a:t>
            </a:r>
            <a:r>
              <a:rPr sz="1500" spc="70" dirty="0">
                <a:solidFill>
                  <a:srgbClr val="3F423F"/>
                </a:solidFill>
                <a:latin typeface="Arial"/>
                <a:cs typeface="Arial"/>
              </a:rPr>
              <a:t>ous</a:t>
            </a:r>
            <a:r>
              <a:rPr sz="1500" spc="4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650" spc="-155" dirty="0">
                <a:solidFill>
                  <a:srgbClr val="0A0C0A"/>
                </a:solidFill>
                <a:latin typeface="Arial"/>
                <a:cs typeface="Arial"/>
              </a:rPr>
              <a:t>i</a:t>
            </a:r>
            <a:r>
              <a:rPr sz="1650" spc="-5" dirty="0">
                <a:solidFill>
                  <a:srgbClr val="3F423F"/>
                </a:solidFill>
                <a:latin typeface="Arial"/>
                <a:cs typeface="Arial"/>
              </a:rPr>
              <a:t>z</a:t>
            </a:r>
            <a:r>
              <a:rPr sz="1650" spc="-9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50" spc="15" dirty="0">
                <a:solidFill>
                  <a:srgbClr val="3F423F"/>
                </a:solidFill>
                <a:latin typeface="Arial"/>
                <a:cs typeface="Arial"/>
              </a:rPr>
              <a:t>s.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i="1" spc="110" dirty="0">
                <a:solidFill>
                  <a:srgbClr val="3F423F"/>
                </a:solidFill>
                <a:latin typeface="Times New Roman"/>
                <a:cs typeface="Times New Roman"/>
              </a:rPr>
              <a:t>2.</a:t>
            </a:r>
            <a:r>
              <a:rPr sz="1650" i="1" spc="70" dirty="0">
                <a:solidFill>
                  <a:srgbClr val="3F423F"/>
                </a:solidFill>
                <a:latin typeface="Times New Roman"/>
                <a:cs typeface="Times New Roman"/>
              </a:rPr>
              <a:t> </a:t>
            </a:r>
            <a:r>
              <a:rPr sz="1500" spc="30" dirty="0">
                <a:solidFill>
                  <a:srgbClr val="3F423F"/>
                </a:solidFill>
                <a:latin typeface="Arial"/>
                <a:cs typeface="Arial"/>
              </a:rPr>
              <a:t>DNA</a:t>
            </a:r>
            <a:r>
              <a:rPr sz="1500" spc="-11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F423F"/>
                </a:solidFill>
                <a:latin typeface="Arial"/>
                <a:cs typeface="Arial"/>
              </a:rPr>
              <a:t>segments</a:t>
            </a:r>
            <a:r>
              <a:rPr sz="1600" spc="3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3F423F"/>
                </a:solidFill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15"/>
              </a:spcBef>
            </a:pPr>
            <a:r>
              <a:rPr sz="1500" spc="-125" dirty="0">
                <a:solidFill>
                  <a:srgbClr val="0A0C0A"/>
                </a:solidFill>
                <a:latin typeface="Arial"/>
                <a:cs typeface="Arial"/>
              </a:rPr>
              <a:t>l</a:t>
            </a:r>
            <a:r>
              <a:rPr sz="1500" spc="90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500" spc="70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1F2121"/>
                </a:solidFill>
                <a:latin typeface="Arial"/>
                <a:cs typeface="Arial"/>
              </a:rPr>
              <a:t>d</a:t>
            </a:r>
            <a:r>
              <a:rPr sz="1500" spc="65" dirty="0">
                <a:solidFill>
                  <a:srgbClr val="3F423F"/>
                </a:solidFill>
                <a:latin typeface="Arial"/>
                <a:cs typeface="Arial"/>
              </a:rPr>
              <a:t>ed</a:t>
            </a:r>
            <a:r>
              <a:rPr sz="1500" spc="-2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spc="130" dirty="0">
                <a:solidFill>
                  <a:srgbClr val="5B5D5B"/>
                </a:solidFill>
                <a:latin typeface="Arial"/>
                <a:cs typeface="Arial"/>
              </a:rPr>
              <a:t>i</a:t>
            </a:r>
            <a:r>
              <a:rPr sz="1500" spc="-150" dirty="0">
                <a:solidFill>
                  <a:srgbClr val="3F423F"/>
                </a:solidFill>
                <a:latin typeface="Arial"/>
                <a:cs typeface="Arial"/>
              </a:rPr>
              <a:t>n</a:t>
            </a:r>
            <a:r>
              <a:rPr sz="1500" spc="105" dirty="0">
                <a:solidFill>
                  <a:srgbClr val="3F423F"/>
                </a:solidFill>
                <a:latin typeface="Arial"/>
                <a:cs typeface="Arial"/>
              </a:rPr>
              <a:t>to</a:t>
            </a:r>
            <a:r>
              <a:rPr sz="1500" spc="-6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3F423F"/>
                </a:solidFill>
                <a:latin typeface="Arial"/>
                <a:cs typeface="Arial"/>
              </a:rPr>
              <a:t>w</a:t>
            </a:r>
            <a:r>
              <a:rPr sz="1500" spc="7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00" spc="100" dirty="0">
                <a:solidFill>
                  <a:srgbClr val="5B5D5B"/>
                </a:solidFill>
                <a:latin typeface="Arial"/>
                <a:cs typeface="Arial"/>
              </a:rPr>
              <a:t>l</a:t>
            </a:r>
            <a:r>
              <a:rPr sz="1500" spc="-85" dirty="0">
                <a:solidFill>
                  <a:srgbClr val="5B5D5B"/>
                </a:solidFill>
                <a:latin typeface="Arial"/>
                <a:cs typeface="Arial"/>
              </a:rPr>
              <a:t>l</a:t>
            </a:r>
            <a:r>
              <a:rPr sz="1500" spc="65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500" spc="6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b="1" spc="5" dirty="0">
                <a:solidFill>
                  <a:srgbClr val="5B5D5B"/>
                </a:solidFill>
                <a:latin typeface="Arial"/>
                <a:cs typeface="Arial"/>
              </a:rPr>
              <a:t>i</a:t>
            </a:r>
            <a:r>
              <a:rPr sz="1500" b="1" spc="-20" dirty="0">
                <a:solidFill>
                  <a:srgbClr val="3F423F"/>
                </a:solidFill>
                <a:latin typeface="Arial"/>
                <a:cs typeface="Arial"/>
              </a:rPr>
              <a:t>n</a:t>
            </a:r>
            <a:r>
              <a:rPr sz="1500" b="1" spc="-6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b="1" spc="100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20"/>
              </a:spcBef>
            </a:pPr>
            <a:r>
              <a:rPr sz="1550" spc="30" dirty="0">
                <a:solidFill>
                  <a:srgbClr val="3F423F"/>
                </a:solidFill>
                <a:latin typeface="Arial"/>
                <a:cs typeface="Arial"/>
              </a:rPr>
              <a:t>p</a:t>
            </a:r>
            <a:r>
              <a:rPr sz="1550" spc="-35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550" spc="-90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550" spc="40" dirty="0">
                <a:solidFill>
                  <a:srgbClr val="3F423F"/>
                </a:solidFill>
                <a:latin typeface="Arial"/>
                <a:cs typeface="Arial"/>
              </a:rPr>
              <a:t>ous </a:t>
            </a:r>
            <a:r>
              <a:rPr sz="1550" spc="15" dirty="0">
                <a:solidFill>
                  <a:srgbClr val="3F423F"/>
                </a:solidFill>
                <a:latin typeface="Arial"/>
                <a:cs typeface="Arial"/>
              </a:rPr>
              <a:t>ge</a:t>
            </a:r>
            <a:r>
              <a:rPr sz="1550" spc="55" dirty="0">
                <a:solidFill>
                  <a:srgbClr val="3F423F"/>
                </a:solidFill>
                <a:latin typeface="Arial"/>
                <a:cs typeface="Arial"/>
              </a:rPr>
              <a:t>l</a:t>
            </a:r>
            <a:r>
              <a:rPr sz="1550" spc="55" dirty="0">
                <a:solidFill>
                  <a:srgbClr val="0A0C0A"/>
                </a:solidFill>
                <a:latin typeface="Arial"/>
                <a:cs typeface="Arial"/>
              </a:rPr>
              <a:t>.</a:t>
            </a:r>
            <a:r>
              <a:rPr sz="1550" dirty="0">
                <a:solidFill>
                  <a:srgbClr val="0A0C0A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0A0C0A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3F423F"/>
                </a:solidFill>
                <a:latin typeface="Arial"/>
                <a:cs typeface="Arial"/>
              </a:rPr>
              <a:t>T</a:t>
            </a:r>
            <a:r>
              <a:rPr sz="1550" spc="-40" dirty="0">
                <a:solidFill>
                  <a:srgbClr val="3F423F"/>
                </a:solidFill>
                <a:latin typeface="Arial"/>
                <a:cs typeface="Arial"/>
              </a:rPr>
              <a:t>h</a:t>
            </a:r>
            <a:r>
              <a:rPr sz="1550" spc="12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-5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3F423F"/>
                </a:solidFill>
                <a:latin typeface="Arial"/>
                <a:cs typeface="Arial"/>
              </a:rPr>
              <a:t>g</a:t>
            </a:r>
            <a:r>
              <a:rPr sz="1550" spc="-4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405" dirty="0">
                <a:solidFill>
                  <a:srgbClr val="6B6E6B"/>
                </a:solidFill>
                <a:latin typeface="Arial"/>
                <a:cs typeface="Arial"/>
              </a:rPr>
              <a:t>l</a:t>
            </a:r>
            <a:r>
              <a:rPr sz="1550" spc="80" dirty="0">
                <a:solidFill>
                  <a:srgbClr val="5B5D5B"/>
                </a:solidFill>
                <a:latin typeface="Arial"/>
                <a:cs typeface="Arial"/>
              </a:rPr>
              <a:t>f</a:t>
            </a:r>
            <a:r>
              <a:rPr sz="1550" spc="35" dirty="0">
                <a:solidFill>
                  <a:srgbClr val="5B5D5B"/>
                </a:solidFill>
                <a:latin typeface="Arial"/>
                <a:cs typeface="Arial"/>
              </a:rPr>
              <a:t>l</a:t>
            </a:r>
            <a:r>
              <a:rPr sz="1550" spc="65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550" spc="-105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550" spc="35" dirty="0">
                <a:solidFill>
                  <a:srgbClr val="3F423F"/>
                </a:solidFill>
                <a:latin typeface="Arial"/>
                <a:cs typeface="Arial"/>
              </a:rPr>
              <a:t>ts</a:t>
            </a:r>
            <a:r>
              <a:rPr sz="1550" spc="15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0A0C0A"/>
                </a:solidFill>
                <a:latin typeface="Arial"/>
                <a:cs typeface="Arial"/>
              </a:rPr>
              <a:t>i</a:t>
            </a:r>
            <a:r>
              <a:rPr sz="1550" spc="65" dirty="0">
                <a:solidFill>
                  <a:srgbClr val="3F423F"/>
                </a:solidFill>
                <a:latin typeface="Arial"/>
                <a:cs typeface="Arial"/>
              </a:rPr>
              <a:t>n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860"/>
              </a:lnSpc>
              <a:spcBef>
                <a:spcPts val="85"/>
              </a:spcBef>
            </a:pPr>
            <a:r>
              <a:rPr sz="1550" spc="125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550" spc="-2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3F423F"/>
                </a:solidFill>
                <a:latin typeface="Arial"/>
                <a:cs typeface="Arial"/>
              </a:rPr>
              <a:t>b</a:t>
            </a:r>
            <a:r>
              <a:rPr sz="1550" spc="15" dirty="0">
                <a:solidFill>
                  <a:srgbClr val="3F423F"/>
                </a:solidFill>
                <a:latin typeface="Arial"/>
                <a:cs typeface="Arial"/>
              </a:rPr>
              <a:t>uff</a:t>
            </a:r>
            <a:r>
              <a:rPr sz="155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25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550" spc="-75" dirty="0">
                <a:solidFill>
                  <a:srgbClr val="5B5D5B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550" spc="-15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550" spc="-20" dirty="0">
                <a:solidFill>
                  <a:srgbClr val="5B5D5B"/>
                </a:solidFill>
                <a:latin typeface="Arial"/>
                <a:cs typeface="Arial"/>
              </a:rPr>
              <a:t>l</a:t>
            </a:r>
            <a:r>
              <a:rPr sz="1550" spc="-145" dirty="0">
                <a:solidFill>
                  <a:srgbClr val="3F423F"/>
                </a:solidFill>
                <a:latin typeface="Arial"/>
                <a:cs typeface="Arial"/>
              </a:rPr>
              <a:t>u</a:t>
            </a:r>
            <a:r>
              <a:rPr sz="1550" spc="210" dirty="0">
                <a:solidFill>
                  <a:srgbClr val="3F423F"/>
                </a:solidFill>
                <a:latin typeface="Arial"/>
                <a:cs typeface="Arial"/>
              </a:rPr>
              <a:t>t</a:t>
            </a:r>
            <a:r>
              <a:rPr sz="1550" spc="10" dirty="0">
                <a:solidFill>
                  <a:srgbClr val="1F2121"/>
                </a:solidFill>
                <a:latin typeface="Arial"/>
                <a:cs typeface="Arial"/>
              </a:rPr>
              <a:t>i</a:t>
            </a:r>
            <a:r>
              <a:rPr sz="1550" spc="5" dirty="0">
                <a:solidFill>
                  <a:srgbClr val="3F423F"/>
                </a:solidFill>
                <a:latin typeface="Arial"/>
                <a:cs typeface="Arial"/>
              </a:rPr>
              <a:t>on</a:t>
            </a:r>
            <a:r>
              <a:rPr sz="1550" spc="-8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3F423F"/>
                </a:solidFill>
                <a:latin typeface="Arial"/>
                <a:cs typeface="Arial"/>
              </a:rPr>
              <a:t>w</a:t>
            </a:r>
            <a:r>
              <a:rPr sz="1500" spc="-35" dirty="0">
                <a:solidFill>
                  <a:srgbClr val="6B6E6B"/>
                </a:solidFill>
                <a:latin typeface="Arial"/>
                <a:cs typeface="Arial"/>
              </a:rPr>
              <a:t>i</a:t>
            </a:r>
            <a:r>
              <a:rPr sz="1500" spc="50" dirty="0">
                <a:solidFill>
                  <a:srgbClr val="3F423F"/>
                </a:solidFill>
                <a:latin typeface="Arial"/>
                <a:cs typeface="Arial"/>
              </a:rPr>
              <a:t>t</a:t>
            </a:r>
            <a:r>
              <a:rPr sz="1500" spc="45" dirty="0">
                <a:solidFill>
                  <a:srgbClr val="3F423F"/>
                </a:solidFill>
                <a:latin typeface="Arial"/>
                <a:cs typeface="Arial"/>
              </a:rPr>
              <a:t>h</a:t>
            </a:r>
            <a:r>
              <a:rPr sz="1500" spc="25" dirty="0">
                <a:solidFill>
                  <a:srgbClr val="5B5D5B"/>
                </a:solidFill>
                <a:latin typeface="Arial"/>
                <a:cs typeface="Arial"/>
              </a:rPr>
              <a:t>i</a:t>
            </a:r>
            <a:r>
              <a:rPr sz="1500" spc="50" dirty="0">
                <a:solidFill>
                  <a:srgbClr val="3F423F"/>
                </a:solidFill>
                <a:latin typeface="Arial"/>
                <a:cs typeface="Arial"/>
              </a:rPr>
              <a:t>n</a:t>
            </a:r>
            <a:r>
              <a:rPr sz="1500" spc="-8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125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550" spc="-5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3F423F"/>
                </a:solidFill>
                <a:latin typeface="Arial"/>
                <a:cs typeface="Arial"/>
              </a:rPr>
              <a:t>chamb</a:t>
            </a:r>
            <a:r>
              <a:rPr sz="1550" spc="19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25" dirty="0">
                <a:solidFill>
                  <a:srgbClr val="1F2121"/>
                </a:solidFill>
                <a:latin typeface="Arial"/>
                <a:cs typeface="Arial"/>
              </a:rPr>
              <a:t>r</a:t>
            </a:r>
            <a:endParaRPr sz="155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600" spc="-20" dirty="0">
                <a:solidFill>
                  <a:srgbClr val="3F423F"/>
                </a:solidFill>
                <a:latin typeface="Arial"/>
                <a:cs typeface="Arial"/>
              </a:rPr>
              <a:t>between</a:t>
            </a:r>
            <a:r>
              <a:rPr sz="1600" spc="-13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3F423F"/>
                </a:solidFill>
                <a:latin typeface="Arial"/>
                <a:cs typeface="Arial"/>
              </a:rPr>
              <a:t>two</a:t>
            </a:r>
            <a:r>
              <a:rPr sz="1600" spc="-4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6B6E6B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F423F"/>
                </a:solidFill>
                <a:latin typeface="Arial"/>
                <a:cs typeface="Arial"/>
              </a:rPr>
              <a:t>ectr</a:t>
            </a:r>
            <a:r>
              <a:rPr sz="1600" spc="25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1F2121"/>
                </a:solidFill>
                <a:latin typeface="Arial"/>
                <a:cs typeface="Arial"/>
              </a:rPr>
              <a:t>d</a:t>
            </a:r>
            <a:r>
              <a:rPr sz="1600" spc="3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600" spc="-635" dirty="0">
                <a:solidFill>
                  <a:srgbClr val="5B5D5B"/>
                </a:solidFill>
                <a:latin typeface="Arial"/>
                <a:cs typeface="Arial"/>
              </a:rPr>
              <a:t>_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0647" y="5036428"/>
            <a:ext cx="1205865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685" algn="ctr">
              <a:lnSpc>
                <a:spcPct val="100000"/>
              </a:lnSpc>
            </a:pPr>
            <a:r>
              <a:rPr sz="1850" b="1" spc="-815" dirty="0">
                <a:solidFill>
                  <a:srgbClr val="9C9E9C"/>
                </a:solidFill>
                <a:latin typeface="Arial"/>
                <a:cs typeface="Arial"/>
              </a:rPr>
              <a:t>1</a:t>
            </a:r>
            <a:r>
              <a:rPr sz="1850" b="1" spc="-420" dirty="0">
                <a:solidFill>
                  <a:srgbClr val="6B6E6B"/>
                </a:solidFill>
                <a:latin typeface="Arial"/>
                <a:cs typeface="Arial"/>
              </a:rPr>
              <a:t>1</a:t>
            </a:r>
            <a:r>
              <a:rPr sz="1850" b="1" spc="-35" dirty="0">
                <a:solidFill>
                  <a:srgbClr val="9C9E9C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  <a:p>
            <a:pPr marR="22225" algn="ctr">
              <a:lnSpc>
                <a:spcPct val="100000"/>
              </a:lnSpc>
              <a:spcBef>
                <a:spcPts val="1155"/>
              </a:spcBef>
            </a:pPr>
            <a:r>
              <a:rPr sz="2000" spc="1315" dirty="0">
                <a:solidFill>
                  <a:srgbClr val="9C9E9C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15"/>
              </a:spcBef>
            </a:pPr>
            <a:r>
              <a:rPr sz="1900" spc="-3904" dirty="0">
                <a:solidFill>
                  <a:srgbClr val="6B6E6B"/>
                </a:solidFill>
                <a:latin typeface="Arial"/>
                <a:cs typeface="Arial"/>
              </a:rPr>
              <a:t>I</a:t>
            </a:r>
            <a:r>
              <a:rPr sz="1900" spc="505" dirty="0">
                <a:solidFill>
                  <a:srgbClr val="6B6E6B"/>
                </a:solidFill>
                <a:latin typeface="Arial"/>
                <a:cs typeface="Arial"/>
              </a:rPr>
              <a:t>I</a:t>
            </a:r>
            <a:r>
              <a:rPr sz="1900" spc="-345" dirty="0">
                <a:solidFill>
                  <a:srgbClr val="6B6E6B"/>
                </a:solidFill>
                <a:latin typeface="Arial"/>
                <a:cs typeface="Arial"/>
              </a:rPr>
              <a:t> </a:t>
            </a:r>
            <a:r>
              <a:rPr sz="1850" spc="2305" dirty="0">
                <a:solidFill>
                  <a:srgbClr val="9C9E9C"/>
                </a:solidFill>
                <a:latin typeface="Arial"/>
                <a:cs typeface="Arial"/>
              </a:rPr>
              <a:t>I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2723" y="4649513"/>
            <a:ext cx="3286125" cy="107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 marR="141605">
              <a:lnSpc>
                <a:spcPct val="98400"/>
              </a:lnSpc>
            </a:pPr>
            <a:r>
              <a:rPr sz="1600" spc="-50" dirty="0">
                <a:solidFill>
                  <a:srgbClr val="3F423F"/>
                </a:solidFill>
                <a:latin typeface="Arial"/>
                <a:cs typeface="Arial"/>
              </a:rPr>
              <a:t>3.</a:t>
            </a:r>
            <a:r>
              <a:rPr sz="1600" spc="3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2100" spc="-215" dirty="0">
                <a:solidFill>
                  <a:srgbClr val="3F423F"/>
                </a:solidFill>
                <a:latin typeface="Arial"/>
                <a:cs typeface="Arial"/>
              </a:rPr>
              <a:t>w</a:t>
            </a:r>
            <a:r>
              <a:rPr sz="2100" spc="-100" dirty="0">
                <a:solidFill>
                  <a:srgbClr val="3F423F"/>
                </a:solidFill>
                <a:latin typeface="Arial"/>
                <a:cs typeface="Arial"/>
              </a:rPr>
              <a:t>n</a:t>
            </a:r>
            <a:r>
              <a:rPr sz="1600" spc="40" dirty="0">
                <a:solidFill>
                  <a:srgbClr val="3F423F"/>
                </a:solidFill>
                <a:latin typeface="Arial"/>
                <a:cs typeface="Arial"/>
              </a:rPr>
              <a:t>en</a:t>
            </a:r>
            <a:r>
              <a:rPr sz="1600" spc="-8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F423F"/>
                </a:solidFill>
                <a:latin typeface="Arial"/>
                <a:cs typeface="Arial"/>
              </a:rPr>
              <a:t>an</a:t>
            </a:r>
            <a:r>
              <a:rPr sz="1600" spc="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7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-25" dirty="0">
                <a:solidFill>
                  <a:srgbClr val="5B5D5B"/>
                </a:solidFill>
                <a:latin typeface="Arial"/>
                <a:cs typeface="Arial"/>
              </a:rPr>
              <a:t>l</a:t>
            </a:r>
            <a:r>
              <a:rPr sz="1550" spc="15" dirty="0">
                <a:solidFill>
                  <a:srgbClr val="3F423F"/>
                </a:solidFill>
                <a:latin typeface="Arial"/>
                <a:cs typeface="Arial"/>
              </a:rPr>
              <a:t>ec</a:t>
            </a:r>
            <a:r>
              <a:rPr sz="1550" spc="70" dirty="0">
                <a:solidFill>
                  <a:srgbClr val="3F423F"/>
                </a:solidFill>
                <a:latin typeface="Arial"/>
                <a:cs typeface="Arial"/>
              </a:rPr>
              <a:t>t</a:t>
            </a:r>
            <a:r>
              <a:rPr sz="1550" spc="20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550" spc="-100" dirty="0">
                <a:solidFill>
                  <a:srgbClr val="0A0C0A"/>
                </a:solidFill>
                <a:latin typeface="Arial"/>
                <a:cs typeface="Arial"/>
              </a:rPr>
              <a:t>i</a:t>
            </a:r>
            <a:r>
              <a:rPr sz="1550" spc="85" dirty="0">
                <a:solidFill>
                  <a:srgbClr val="3F423F"/>
                </a:solidFill>
                <a:latin typeface="Arial"/>
                <a:cs typeface="Arial"/>
              </a:rPr>
              <a:t>c</a:t>
            </a:r>
            <a:r>
              <a:rPr sz="1550" spc="-7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3F423F"/>
                </a:solidFill>
                <a:latin typeface="Arial"/>
                <a:cs typeface="Arial"/>
              </a:rPr>
              <a:t>c</a:t>
            </a:r>
            <a:r>
              <a:rPr sz="1550" dirty="0">
                <a:solidFill>
                  <a:srgbClr val="3F423F"/>
                </a:solidFill>
                <a:latin typeface="Arial"/>
                <a:cs typeface="Arial"/>
              </a:rPr>
              <a:t>u</a:t>
            </a:r>
            <a:r>
              <a:rPr sz="1550" spc="55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550" spc="-90" dirty="0">
                <a:solidFill>
                  <a:srgbClr val="3F423F"/>
                </a:solidFill>
                <a:latin typeface="Arial"/>
                <a:cs typeface="Arial"/>
              </a:rPr>
              <a:t>r</a:t>
            </a:r>
            <a:r>
              <a:rPr sz="1550" spc="7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45" dirty="0">
                <a:solidFill>
                  <a:srgbClr val="3F423F"/>
                </a:solidFill>
                <a:latin typeface="Arial"/>
                <a:cs typeface="Arial"/>
              </a:rPr>
              <a:t>nt</a:t>
            </a:r>
            <a:r>
              <a:rPr sz="1550" spc="1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1F2121"/>
                </a:solidFill>
                <a:latin typeface="Arial"/>
                <a:cs typeface="Arial"/>
              </a:rPr>
              <a:t>i</a:t>
            </a:r>
            <a:r>
              <a:rPr sz="1550" spc="85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550" spc="4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3F423F"/>
                </a:solidFill>
                <a:latin typeface="Arial"/>
                <a:cs typeface="Arial"/>
              </a:rPr>
              <a:t>passed</a:t>
            </a:r>
            <a:r>
              <a:rPr sz="1550" spc="-2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3F423F"/>
                </a:solidFill>
                <a:latin typeface="Arial"/>
                <a:cs typeface="Arial"/>
              </a:rPr>
              <a:t>t</a:t>
            </a:r>
            <a:r>
              <a:rPr sz="1550" spc="65" dirty="0">
                <a:solidFill>
                  <a:srgbClr val="3F423F"/>
                </a:solidFill>
                <a:latin typeface="Arial"/>
                <a:cs typeface="Arial"/>
              </a:rPr>
              <a:t>h</a:t>
            </a:r>
            <a:r>
              <a:rPr sz="1550" spc="-55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550" spc="25" dirty="0">
                <a:solidFill>
                  <a:srgbClr val="3F423F"/>
                </a:solidFill>
                <a:latin typeface="Arial"/>
                <a:cs typeface="Arial"/>
              </a:rPr>
              <a:t>ough</a:t>
            </a:r>
            <a:r>
              <a:rPr sz="1550" spc="1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3F423F"/>
                </a:solidFill>
                <a:latin typeface="Arial"/>
                <a:cs typeface="Arial"/>
              </a:rPr>
              <a:t>the</a:t>
            </a:r>
            <a:r>
              <a:rPr sz="1550" spc="-4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3F423F"/>
                </a:solidFill>
                <a:latin typeface="Arial"/>
                <a:cs typeface="Arial"/>
              </a:rPr>
              <a:t>c</a:t>
            </a:r>
            <a:r>
              <a:rPr sz="1600" spc="-20" dirty="0">
                <a:solidFill>
                  <a:srgbClr val="3F423F"/>
                </a:solidFill>
                <a:latin typeface="Arial"/>
                <a:cs typeface="Arial"/>
              </a:rPr>
              <a:t>h</a:t>
            </a:r>
            <a:r>
              <a:rPr sz="1600" spc="-15" dirty="0">
                <a:solidFill>
                  <a:srgbClr val="3F423F"/>
                </a:solidFill>
                <a:latin typeface="Arial"/>
                <a:cs typeface="Arial"/>
              </a:rPr>
              <a:t>amb</a:t>
            </a:r>
            <a:r>
              <a:rPr sz="1600" spc="5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00" spc="-105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600" spc="240" dirty="0">
                <a:solidFill>
                  <a:srgbClr val="5B5D5B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74345" indent="-462280">
              <a:lnSpc>
                <a:spcPts val="2075"/>
              </a:lnSpc>
            </a:pPr>
            <a:r>
              <a:rPr sz="5775" spc="-1627" baseline="-28860" dirty="0">
                <a:solidFill>
                  <a:srgbClr val="3F423F"/>
                </a:solidFill>
                <a:latin typeface="Times New Roman"/>
                <a:cs typeface="Times New Roman"/>
              </a:rPr>
              <a:t>EB</a:t>
            </a:r>
            <a:r>
              <a:rPr sz="5775" spc="-30" baseline="-28860" dirty="0">
                <a:solidFill>
                  <a:srgbClr val="3F423F"/>
                </a:solidFill>
                <a:latin typeface="Times New Roman"/>
                <a:cs typeface="Times New Roman"/>
              </a:rPr>
              <a:t> </a:t>
            </a:r>
            <a:r>
              <a:rPr sz="1500" spc="30" dirty="0">
                <a:solidFill>
                  <a:srgbClr val="3F423F"/>
                </a:solidFill>
                <a:latin typeface="Arial"/>
                <a:cs typeface="Arial"/>
              </a:rPr>
              <a:t>DNA</a:t>
            </a:r>
            <a:r>
              <a:rPr sz="1500" spc="-14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3F423F"/>
                </a:solidFill>
                <a:latin typeface="Arial"/>
                <a:cs typeface="Arial"/>
              </a:rPr>
              <a:t>f</a:t>
            </a:r>
            <a:r>
              <a:rPr sz="1650" spc="-50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650" spc="-50" dirty="0">
                <a:solidFill>
                  <a:srgbClr val="3F423F"/>
                </a:solidFill>
                <a:latin typeface="Arial"/>
                <a:cs typeface="Arial"/>
              </a:rPr>
              <a:t>agments</a:t>
            </a:r>
            <a:r>
              <a:rPr sz="1650" spc="9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3F423F"/>
                </a:solidFill>
                <a:latin typeface="Arial"/>
                <a:cs typeface="Arial"/>
              </a:rPr>
              <a:t>move</a:t>
            </a:r>
            <a:r>
              <a:rPr sz="1550" spc="-9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3F423F"/>
                </a:solidFill>
                <a:latin typeface="Arial"/>
                <a:cs typeface="Arial"/>
              </a:rPr>
              <a:t>tow</a:t>
            </a:r>
            <a:r>
              <a:rPr sz="1650" spc="35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650" spc="-125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650" spc="90" dirty="0">
                <a:solidFill>
                  <a:srgbClr val="3F423F"/>
                </a:solidFill>
                <a:latin typeface="Arial"/>
                <a:cs typeface="Arial"/>
              </a:rPr>
              <a:t>d</a:t>
            </a:r>
            <a:endParaRPr sz="1650">
              <a:latin typeface="Arial"/>
              <a:cs typeface="Arial"/>
            </a:endParaRPr>
          </a:p>
          <a:p>
            <a:pPr marL="474345">
              <a:lnSpc>
                <a:spcPts val="1745"/>
              </a:lnSpc>
            </a:pPr>
            <a:r>
              <a:rPr sz="1600" spc="110" dirty="0">
                <a:solidFill>
                  <a:srgbClr val="3F423F"/>
                </a:solidFill>
                <a:latin typeface="Arial"/>
                <a:cs typeface="Arial"/>
              </a:rPr>
              <a:t>ti</a:t>
            </a:r>
            <a:r>
              <a:rPr sz="1600" spc="10" dirty="0">
                <a:solidFill>
                  <a:srgbClr val="3F423F"/>
                </a:solidFill>
                <a:latin typeface="Arial"/>
                <a:cs typeface="Arial"/>
              </a:rPr>
              <a:t>l</a:t>
            </a:r>
            <a:r>
              <a:rPr sz="1600" spc="5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00" spc="-6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3F423F"/>
                </a:solidFill>
                <a:latin typeface="Arial"/>
                <a:cs typeface="Arial"/>
              </a:rPr>
              <a:t>po</a:t>
            </a:r>
            <a:r>
              <a:rPr sz="1600" spc="-45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600" spc="-35" dirty="0">
                <a:solidFill>
                  <a:srgbClr val="6B6E6B"/>
                </a:solidFill>
                <a:latin typeface="Arial"/>
                <a:cs typeface="Arial"/>
              </a:rPr>
              <a:t>i</a:t>
            </a:r>
            <a:r>
              <a:rPr sz="1600" spc="170" dirty="0">
                <a:solidFill>
                  <a:srgbClr val="3F423F"/>
                </a:solidFill>
                <a:latin typeface="Arial"/>
                <a:cs typeface="Arial"/>
              </a:rPr>
              <a:t>l</a:t>
            </a:r>
            <a:r>
              <a:rPr sz="1600" spc="-65" dirty="0">
                <a:solidFill>
                  <a:srgbClr val="3F423F"/>
                </a:solidFill>
                <a:latin typeface="Arial"/>
                <a:cs typeface="Arial"/>
              </a:rPr>
              <a:t>i</a:t>
            </a:r>
            <a:r>
              <a:rPr sz="1600" spc="-25" dirty="0">
                <a:solidFill>
                  <a:srgbClr val="3F423F"/>
                </a:solidFill>
                <a:latin typeface="Arial"/>
                <a:cs typeface="Arial"/>
              </a:rPr>
              <a:t>v</a:t>
            </a:r>
            <a:r>
              <a:rPr sz="1600" spc="-1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A0C0A"/>
                </a:solidFill>
                <a:latin typeface="Arial"/>
                <a:cs typeface="Arial"/>
              </a:rPr>
              <a:t>l</a:t>
            </a:r>
            <a:r>
              <a:rPr sz="1600" spc="-60" dirty="0">
                <a:solidFill>
                  <a:srgbClr val="3F423F"/>
                </a:solidFill>
                <a:latin typeface="Arial"/>
                <a:cs typeface="Arial"/>
              </a:rPr>
              <a:t>y--cil</a:t>
            </a:r>
            <a:r>
              <a:rPr sz="1600" spc="-45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5B5D5B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3F423F"/>
                </a:solidFill>
                <a:latin typeface="Arial"/>
                <a:cs typeface="Arial"/>
              </a:rPr>
              <a:t>g</a:t>
            </a:r>
            <a:r>
              <a:rPr sz="1600" spc="40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1F2121"/>
                </a:solidFill>
                <a:latin typeface="Arial"/>
                <a:cs typeface="Arial"/>
              </a:rPr>
              <a:t>d</a:t>
            </a:r>
            <a:r>
              <a:rPr sz="1600" spc="-25" dirty="0">
                <a:solidFill>
                  <a:srgbClr val="1F2121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3F423F"/>
                </a:solidFill>
                <a:latin typeface="Arial"/>
                <a:cs typeface="Arial"/>
              </a:rPr>
              <a:t>c</a:t>
            </a:r>
            <a:r>
              <a:rPr sz="1600" spc="-70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600" spc="60" dirty="0">
                <a:solidFill>
                  <a:srgbClr val="3F423F"/>
                </a:solidFill>
                <a:latin typeface="Arial"/>
                <a:cs typeface="Arial"/>
              </a:rPr>
              <a:t>l</a:t>
            </a:r>
            <a:r>
              <a:rPr sz="1600" spc="95" dirty="0">
                <a:solidFill>
                  <a:srgbClr val="3F423F"/>
                </a:solidFill>
                <a:latin typeface="Arial"/>
                <a:cs typeface="Arial"/>
              </a:rPr>
              <a:t>h</a:t>
            </a:r>
            <a:r>
              <a:rPr sz="1600" spc="5" dirty="0">
                <a:solidFill>
                  <a:srgbClr val="3F423F"/>
                </a:solidFill>
                <a:latin typeface="Arial"/>
                <a:cs typeface="Arial"/>
              </a:rPr>
              <a:t>o</a:t>
            </a:r>
            <a:r>
              <a:rPr sz="1600" spc="-65" dirty="0">
                <a:solidFill>
                  <a:srgbClr val="3F423F"/>
                </a:solidFill>
                <a:latin typeface="Arial"/>
                <a:cs typeface="Arial"/>
              </a:rPr>
              <a:t>d</a:t>
            </a:r>
            <a:r>
              <a:rPr sz="1600" spc="114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00" spc="-160" dirty="0">
                <a:solidFill>
                  <a:srgbClr val="1F2121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8252" y="5870826"/>
            <a:ext cx="2440305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700"/>
              </a:lnSpc>
            </a:pPr>
            <a:r>
              <a:rPr sz="1500" spc="75" dirty="0">
                <a:solidFill>
                  <a:srgbClr val="3F423F"/>
                </a:solidFill>
                <a:latin typeface="Arial"/>
                <a:cs typeface="Arial"/>
              </a:rPr>
              <a:t>4</a:t>
            </a:r>
            <a:r>
              <a:rPr sz="1500" spc="-28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1F2121"/>
                </a:solidFill>
                <a:latin typeface="Arial"/>
                <a:cs typeface="Arial"/>
              </a:rPr>
              <a:t>.</a:t>
            </a:r>
            <a:r>
              <a:rPr sz="1500" spc="20" dirty="0">
                <a:solidFill>
                  <a:srgbClr val="1F2121"/>
                </a:solidFill>
                <a:latin typeface="Arial"/>
                <a:cs typeface="Arial"/>
              </a:rPr>
              <a:t> </a:t>
            </a:r>
            <a:r>
              <a:rPr sz="1600" spc="40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600" spc="-80" dirty="0">
                <a:solidFill>
                  <a:srgbClr val="3F423F"/>
                </a:solidFill>
                <a:latin typeface="Arial"/>
                <a:cs typeface="Arial"/>
              </a:rPr>
              <a:t>m</a:t>
            </a:r>
            <a:r>
              <a:rPr sz="1600" spc="-165" dirty="0">
                <a:solidFill>
                  <a:srgbClr val="3F423F"/>
                </a:solidFill>
                <a:latin typeface="Arial"/>
                <a:cs typeface="Arial"/>
              </a:rPr>
              <a:t>al</a:t>
            </a:r>
            <a:r>
              <a:rPr sz="1600" spc="-20" dirty="0">
                <a:solidFill>
                  <a:srgbClr val="3F423F"/>
                </a:solidFill>
                <a:latin typeface="Arial"/>
                <a:cs typeface="Arial"/>
              </a:rPr>
              <a:t>l</a:t>
            </a:r>
            <a:r>
              <a:rPr sz="1600" spc="-130" dirty="0">
                <a:solidFill>
                  <a:srgbClr val="0A0C0A"/>
                </a:solidFill>
                <a:latin typeface="Arial"/>
                <a:cs typeface="Arial"/>
              </a:rPr>
              <a:t>I</a:t>
            </a:r>
            <a:r>
              <a:rPr sz="1650" spc="1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50" spc="30" dirty="0">
                <a:solidFill>
                  <a:srgbClr val="3F423F"/>
                </a:solidFill>
                <a:latin typeface="Arial"/>
                <a:cs typeface="Arial"/>
              </a:rPr>
              <a:t>r</a:t>
            </a:r>
            <a:r>
              <a:rPr sz="1650" spc="-3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3F423F"/>
                </a:solidFill>
                <a:latin typeface="Arial"/>
                <a:cs typeface="Arial"/>
              </a:rPr>
              <a:t>D</a:t>
            </a:r>
            <a:r>
              <a:rPr sz="1650" spc="-220" dirty="0">
                <a:solidFill>
                  <a:srgbClr val="3F423F"/>
                </a:solidFill>
                <a:latin typeface="Arial"/>
                <a:cs typeface="Arial"/>
              </a:rPr>
              <a:t>NIA</a:t>
            </a:r>
            <a:r>
              <a:rPr sz="1650" spc="-13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F423F"/>
                </a:solidFill>
                <a:latin typeface="Arial"/>
                <a:cs typeface="Arial"/>
              </a:rPr>
              <a:t>seg</a:t>
            </a:r>
            <a:r>
              <a:rPr sz="1600" dirty="0">
                <a:solidFill>
                  <a:srgbClr val="3F423F"/>
                </a:solidFill>
                <a:latin typeface="Arial"/>
                <a:cs typeface="Arial"/>
              </a:rPr>
              <a:t>ments </a:t>
            </a:r>
            <a:r>
              <a:rPr sz="1550" spc="25" dirty="0">
                <a:solidFill>
                  <a:srgbClr val="3F423F"/>
                </a:solidFill>
                <a:latin typeface="Arial"/>
                <a:cs typeface="Arial"/>
              </a:rPr>
              <a:t>move</a:t>
            </a:r>
            <a:r>
              <a:rPr sz="1550" spc="-12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1F2121"/>
                </a:solidFill>
                <a:latin typeface="Arial"/>
                <a:cs typeface="Arial"/>
              </a:rPr>
              <a:t>f</a:t>
            </a:r>
            <a:r>
              <a:rPr sz="1550" spc="30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550" spc="-90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550" spc="40" dirty="0">
                <a:solidFill>
                  <a:srgbClr val="3F423F"/>
                </a:solidFill>
                <a:latin typeface="Arial"/>
                <a:cs typeface="Arial"/>
              </a:rPr>
              <a:t>ter</a:t>
            </a:r>
            <a:r>
              <a:rPr sz="1550" spc="6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3F423F"/>
                </a:solidFill>
                <a:latin typeface="Arial"/>
                <a:cs typeface="Arial"/>
              </a:rPr>
              <a:t>and</a:t>
            </a:r>
            <a:r>
              <a:rPr sz="1550" spc="-120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3F423F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3F423F"/>
                </a:solidFill>
                <a:latin typeface="Arial"/>
                <a:cs typeface="Arial"/>
              </a:rPr>
              <a:t>a</a:t>
            </a:r>
            <a:r>
              <a:rPr sz="1500" spc="-204" dirty="0">
                <a:solidFill>
                  <a:srgbClr val="AFBAAF"/>
                </a:solidFill>
                <a:latin typeface="Arial"/>
                <a:cs typeface="Arial"/>
              </a:rPr>
              <a:t>.</a:t>
            </a:r>
            <a:r>
              <a:rPr sz="1500" spc="35" dirty="0">
                <a:solidFill>
                  <a:srgbClr val="3F423F"/>
                </a:solidFill>
                <a:latin typeface="Arial"/>
                <a:cs typeface="Arial"/>
              </a:rPr>
              <a:t>ri</a:t>
            </a:r>
            <a:r>
              <a:rPr sz="1500" spc="55" dirty="0">
                <a:solidFill>
                  <a:srgbClr val="3F423F"/>
                </a:solidFill>
                <a:latin typeface="Arial"/>
                <a:cs typeface="Arial"/>
              </a:rPr>
              <a:t>h</a:t>
            </a:r>
            <a:r>
              <a:rPr sz="1650" spc="-165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650" spc="-110" dirty="0">
                <a:solidFill>
                  <a:srgbClr val="3F423F"/>
                </a:solidFill>
                <a:latin typeface="Arial"/>
                <a:cs typeface="Arial"/>
              </a:rPr>
              <a:t>ir </a:t>
            </a:r>
            <a:r>
              <a:rPr sz="1600" spc="20" dirty="0">
                <a:solidFill>
                  <a:srgbClr val="3F423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F423F"/>
                </a:solidFill>
                <a:latin typeface="Arial"/>
                <a:cs typeface="Arial"/>
              </a:rPr>
              <a:t>h</a:t>
            </a:r>
            <a:r>
              <a:rPr sz="1600" spc="40" dirty="0">
                <a:solidFill>
                  <a:srgbClr val="3F423F"/>
                </a:solidFill>
                <a:latin typeface="Arial"/>
                <a:cs typeface="Arial"/>
              </a:rPr>
              <a:t>an</a:t>
            </a:r>
            <a:r>
              <a:rPr sz="1600" spc="-1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550" spc="-135" dirty="0">
                <a:solidFill>
                  <a:srgbClr val="0A0C0A"/>
                </a:solidFill>
                <a:latin typeface="Arial"/>
                <a:cs typeface="Arial"/>
              </a:rPr>
              <a:t>l</a:t>
            </a:r>
            <a:r>
              <a:rPr sz="1550" spc="25" dirty="0">
                <a:solidFill>
                  <a:srgbClr val="3F423F"/>
                </a:solidFill>
                <a:latin typeface="Arial"/>
                <a:cs typeface="Arial"/>
              </a:rPr>
              <a:t>arg</a:t>
            </a:r>
            <a:r>
              <a:rPr sz="1550" spc="114" dirty="0">
                <a:solidFill>
                  <a:srgbClr val="3F423F"/>
                </a:solidFill>
                <a:latin typeface="Arial"/>
                <a:cs typeface="Arial"/>
              </a:rPr>
              <a:t>e</a:t>
            </a:r>
            <a:r>
              <a:rPr sz="1550" spc="65" dirty="0">
                <a:solidFill>
                  <a:srgbClr val="1F2121"/>
                </a:solidFill>
                <a:latin typeface="Arial"/>
                <a:cs typeface="Arial"/>
              </a:rPr>
              <a:t>r</a:t>
            </a:r>
            <a:r>
              <a:rPr sz="1550" spc="-80" dirty="0">
                <a:solidFill>
                  <a:srgbClr val="1F2121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3F423F"/>
                </a:solidFill>
                <a:latin typeface="Arial"/>
                <a:cs typeface="Arial"/>
              </a:rPr>
              <a:t>D</a:t>
            </a:r>
            <a:r>
              <a:rPr sz="1550" spc="50" dirty="0">
                <a:solidFill>
                  <a:srgbClr val="3F423F"/>
                </a:solidFill>
                <a:latin typeface="Arial"/>
                <a:cs typeface="Arial"/>
              </a:rPr>
              <a:t>NA</a:t>
            </a:r>
            <a:r>
              <a:rPr sz="1550" spc="-195" dirty="0">
                <a:solidFill>
                  <a:srgbClr val="3F423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F423F"/>
                </a:solidFill>
                <a:latin typeface="Arial"/>
                <a:cs typeface="Arial"/>
              </a:rPr>
              <a:t>segment</a:t>
            </a:r>
            <a:r>
              <a:rPr sz="1600" spc="95" dirty="0">
                <a:solidFill>
                  <a:srgbClr val="3F423F"/>
                </a:solidFill>
                <a:latin typeface="Arial"/>
                <a:cs typeface="Arial"/>
              </a:rPr>
              <a:t>s</a:t>
            </a:r>
            <a:r>
              <a:rPr sz="1600" spc="-670" dirty="0">
                <a:solidFill>
                  <a:srgbClr val="5B5D5B"/>
                </a:solidFill>
                <a:latin typeface="Arial"/>
                <a:cs typeface="Arial"/>
              </a:rPr>
              <a:t>_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4859" y="5473046"/>
            <a:ext cx="32893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145" dirty="0">
                <a:solidFill>
                  <a:srgbClr val="6B6E6B"/>
                </a:solidFill>
                <a:latin typeface="Arial"/>
                <a:cs typeface="Arial"/>
              </a:rPr>
              <a:t>I</a:t>
            </a:r>
            <a:r>
              <a:rPr sz="2050" spc="1090" dirty="0">
                <a:solidFill>
                  <a:srgbClr val="3F423F"/>
                </a:solidFill>
                <a:latin typeface="Arial"/>
                <a:cs typeface="Arial"/>
              </a:rPr>
              <a:t>I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444" y="591881"/>
            <a:ext cx="6693534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Variation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s</a:t>
            </a:r>
            <a:r>
              <a:rPr sz="4000" spc="-21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o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f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PC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R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an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d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gel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electrophoresis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024" y="2379322"/>
            <a:ext cx="1626870" cy="343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-PCR</a:t>
            </a:r>
            <a:endParaRPr sz="26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Q-PCR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Clr>
                <a:srgbClr val="D5EBFF"/>
              </a:buClr>
              <a:buFont typeface="Wingdings"/>
              <a:buChar char=""/>
            </a:pPr>
            <a:endParaRPr sz="3350">
              <a:latin typeface="Times New Roman"/>
              <a:cs typeface="Times New Roman"/>
            </a:endParaRPr>
          </a:p>
          <a:p>
            <a:pPr marL="354965" marR="120650" indent="-342265">
              <a:lnSpc>
                <a:spcPct val="8000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10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estern b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ots</a:t>
            </a:r>
            <a:endParaRPr sz="2600">
              <a:latin typeface="Corbel"/>
              <a:cs typeface="Corbel"/>
            </a:endParaRPr>
          </a:p>
          <a:p>
            <a:pPr marL="354965" indent="-342265">
              <a:lnSpc>
                <a:spcPts val="2810"/>
              </a:lnSpc>
              <a:spcBef>
                <a:spcPts val="7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Northern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ots</a:t>
            </a:r>
            <a:endParaRPr sz="26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Etc….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2800" y="2209800"/>
            <a:ext cx="5534025" cy="430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7794" y="286827"/>
            <a:ext cx="429323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TH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4000" b="1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MICROPIPETTE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0" y="990600"/>
            <a:ext cx="426720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1173" y="985837"/>
            <a:ext cx="4276725" cy="5648325"/>
          </a:xfrm>
          <a:custGeom>
            <a:avLst/>
            <a:gdLst/>
            <a:ahLst/>
            <a:cxnLst/>
            <a:rect l="l" t="t" r="r" b="b"/>
            <a:pathLst>
              <a:path w="4276725" h="5648325">
                <a:moveTo>
                  <a:pt x="0" y="5648325"/>
                </a:moveTo>
                <a:lnTo>
                  <a:pt x="4276725" y="5648325"/>
                </a:lnTo>
                <a:lnTo>
                  <a:pt x="4276725" y="0"/>
                </a:lnTo>
                <a:lnTo>
                  <a:pt x="0" y="0"/>
                </a:lnTo>
                <a:lnTo>
                  <a:pt x="0" y="56483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228600"/>
            <a:ext cx="8410575" cy="6315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9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warning</a:t>
            </a:r>
            <a:r>
              <a:rPr spc="-25" dirty="0"/>
              <a:t>s</a:t>
            </a:r>
            <a:r>
              <a:rPr spc="-204" dirty="0"/>
              <a:t> </a:t>
            </a:r>
            <a:r>
              <a:rPr spc="-125" dirty="0"/>
              <a:t>abou</a:t>
            </a:r>
            <a:r>
              <a:rPr spc="-25" dirty="0"/>
              <a:t>t</a:t>
            </a:r>
            <a:r>
              <a:rPr spc="-204" dirty="0"/>
              <a:t> </a:t>
            </a:r>
            <a:r>
              <a:rPr spc="-125" dirty="0"/>
              <a:t>gel</a:t>
            </a:r>
          </a:p>
          <a:p>
            <a:pPr marL="911225">
              <a:lnSpc>
                <a:spcPct val="100000"/>
              </a:lnSpc>
            </a:pPr>
            <a:r>
              <a:rPr spc="-125" dirty="0"/>
              <a:t>electrophoresis: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9319" y="2166595"/>
            <a:ext cx="7490459" cy="368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9705" indent="-342900">
              <a:lnSpc>
                <a:spcPct val="107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POWE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SUPP</a:t>
            </a:r>
            <a:r>
              <a:rPr sz="2400" spc="-33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ENER</a:t>
            </a:r>
            <a:r>
              <a:rPr sz="2400" spc="-1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spc="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ELEC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RIC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CURREN</a:t>
            </a:r>
            <a:r>
              <a:rPr sz="2400" spc="-204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IM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ERS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BU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FE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GEL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AP</a:t>
            </a:r>
            <a:r>
              <a:rPr sz="2400" spc="-19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spc="-13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WHILE</a:t>
            </a:r>
            <a:r>
              <a:rPr sz="2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POWER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SUPP</a:t>
            </a:r>
            <a:r>
              <a:rPr sz="2400" spc="-33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NNEC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AN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TURNE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UV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LIGH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DAM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EYES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AKE</a:t>
            </a:r>
            <a:r>
              <a:rPr sz="24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SURE</a:t>
            </a:r>
            <a:r>
              <a:rPr sz="24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KEEP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UV</a:t>
            </a:r>
            <a:r>
              <a:rPr sz="3000" spc="-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TRANSILLUM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LID</a:t>
            </a:r>
            <a:r>
              <a:rPr sz="2400" spc="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DOWN</a:t>
            </a:r>
            <a:r>
              <a:rPr sz="2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Corbel"/>
                <a:cs typeface="Corbel"/>
              </a:rPr>
              <a:t>AT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GEL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AKE</a:t>
            </a:r>
            <a:r>
              <a:rPr sz="24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SURE</a:t>
            </a:r>
            <a:r>
              <a:rPr sz="24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OPE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LID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ILE</a:t>
            </a:r>
            <a:r>
              <a:rPr sz="24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UV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LIGH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TURNE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9724" y="1479803"/>
            <a:ext cx="7065264" cy="78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7956" y="1479803"/>
            <a:ext cx="915924" cy="78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5844" y="1201707"/>
            <a:ext cx="645160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KNOW</a:t>
            </a:r>
            <a:r>
              <a:rPr sz="4000" b="1" spc="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YOUR</a:t>
            </a:r>
            <a:r>
              <a:rPr sz="4000" b="1" spc="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LAB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C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OWOR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K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ERS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2590800"/>
            <a:ext cx="8248904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Ge</a:t>
            </a:r>
            <a:r>
              <a:rPr spc="-25" dirty="0"/>
              <a:t>l</a:t>
            </a:r>
            <a:r>
              <a:rPr spc="-200" dirty="0"/>
              <a:t> </a:t>
            </a:r>
            <a:r>
              <a:rPr spc="-125" dirty="0"/>
              <a:t>electrophoresis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9319" y="1379135"/>
            <a:ext cx="7439659" cy="198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spc="-6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mbs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dam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2400">
              <a:latin typeface="Corbel"/>
              <a:cs typeface="Corbel"/>
            </a:endParaRPr>
          </a:p>
          <a:p>
            <a:pPr marL="355600" marR="17399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Arrang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gel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gel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ay in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 g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lectrophore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appara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tu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ure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neg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2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side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(black)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is on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side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wells.</a:t>
            </a:r>
            <a:endParaRPr sz="2400">
              <a:latin typeface="Corbel"/>
              <a:cs typeface="Corbel"/>
            </a:endParaRPr>
          </a:p>
          <a:p>
            <a:pPr marL="401320" indent="-38862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01955" algn="l"/>
              </a:tabLst>
            </a:pP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ele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ctr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phor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ub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erge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4600" y="4419600"/>
            <a:ext cx="46482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58674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9400" y="58674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Ge</a:t>
            </a:r>
            <a:r>
              <a:rPr spc="-25" dirty="0"/>
              <a:t>l</a:t>
            </a:r>
            <a:r>
              <a:rPr spc="-200" dirty="0"/>
              <a:t> </a:t>
            </a:r>
            <a:r>
              <a:rPr spc="-125" dirty="0"/>
              <a:t>electrophoresis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592557"/>
            <a:ext cx="7456805" cy="2128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882650" indent="-342265">
              <a:lnSpc>
                <a:spcPts val="250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etri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PC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eac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bes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from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PCR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machine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microcentrif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5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econds</a:t>
            </a:r>
            <a:endParaRPr sz="2600">
              <a:latin typeface="Corbel"/>
              <a:cs typeface="Corbel"/>
            </a:endParaRPr>
          </a:p>
          <a:p>
            <a:pPr marL="354965" marR="5080" indent="-342265">
              <a:lnSpc>
                <a:spcPct val="80000"/>
              </a:lnSpc>
              <a:spcBef>
                <a:spcPts val="72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17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each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add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5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µ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load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dye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each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sampl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e. M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x by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up 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 down.</a:t>
            </a:r>
            <a:endParaRPr sz="2600">
              <a:latin typeface="Corbel"/>
              <a:cs typeface="Corbel"/>
            </a:endParaRPr>
          </a:p>
          <a:p>
            <a:pPr marL="354965" indent="-342265">
              <a:lnSpc>
                <a:spcPts val="2810"/>
              </a:lnSpc>
              <a:spcBef>
                <a:spcPts val="7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Load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gel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by p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solu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each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024" y="5792200"/>
            <a:ext cx="6561455" cy="68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81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Wr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orde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which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loaded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samples.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29000" y="3581400"/>
            <a:ext cx="2676525" cy="2047875"/>
          </a:xfrm>
          <a:custGeom>
            <a:avLst/>
            <a:gdLst/>
            <a:ahLst/>
            <a:cxnLst/>
            <a:rect l="l" t="t" r="r" b="b"/>
            <a:pathLst>
              <a:path w="2676525" h="2047875">
                <a:moveTo>
                  <a:pt x="0" y="2047875"/>
                </a:moveTo>
                <a:lnTo>
                  <a:pt x="2676525" y="2047875"/>
                </a:lnTo>
                <a:lnTo>
                  <a:pt x="2676525" y="0"/>
                </a:lnTo>
                <a:lnTo>
                  <a:pt x="0" y="0"/>
                </a:lnTo>
                <a:lnTo>
                  <a:pt x="0" y="2047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0" y="3581400"/>
            <a:ext cx="2676525" cy="204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9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Ge</a:t>
            </a:r>
            <a:r>
              <a:rPr spc="-25" dirty="0"/>
              <a:t>l</a:t>
            </a:r>
            <a:r>
              <a:rPr spc="-200" dirty="0"/>
              <a:t> </a:t>
            </a:r>
            <a:r>
              <a:rPr spc="-125" dirty="0"/>
              <a:t>electrophoresis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356907"/>
            <a:ext cx="7266940" cy="4947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9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Attac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cove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electrophoresis apparatus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matc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ing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colo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code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cable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 electrodes</a:t>
            </a:r>
            <a:r>
              <a:rPr sz="2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e.g.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red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black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black).</a:t>
            </a:r>
            <a:endParaRPr sz="2800">
              <a:latin typeface="Corbel"/>
              <a:cs typeface="Corbel"/>
            </a:endParaRPr>
          </a:p>
          <a:p>
            <a:pPr marL="354965" marR="11430" indent="-342265">
              <a:lnSpc>
                <a:spcPct val="9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Connec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colo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code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cable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power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suppl</a:t>
            </a:r>
            <a:r>
              <a:rPr sz="2800" spc="-13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800" spc="-2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urn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power supply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“ON”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set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the voltage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“100</a:t>
            </a:r>
            <a:r>
              <a:rPr sz="2800" spc="-2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.”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Press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“RUN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.”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ts val="3190"/>
              </a:lnSpc>
              <a:spcBef>
                <a:spcPts val="359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bubbles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2800" spc="-8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sur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working</a:t>
            </a:r>
            <a:endParaRPr sz="2800">
              <a:latin typeface="Corbel"/>
              <a:cs typeface="Corbel"/>
            </a:endParaRPr>
          </a:p>
          <a:p>
            <a:pPr marL="354965">
              <a:lnSpc>
                <a:spcPts val="3190"/>
              </a:lnSpc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properl</a:t>
            </a:r>
            <a:r>
              <a:rPr sz="2800" spc="-14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 marL="354965" marR="20320" indent="-342265">
              <a:lnSpc>
                <a:spcPts val="3020"/>
              </a:lnSpc>
              <a:spcBef>
                <a:spcPts val="74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Let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sample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until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loading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dye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moved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about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¾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way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down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gel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(about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hal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hour).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33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17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8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Gregory</a:t>
            </a:r>
            <a:r>
              <a:rPr sz="2800" spc="-90" dirty="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presentation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243" rIns="0" bIns="0" rtlCol="0">
            <a:spAutoFit/>
          </a:bodyPr>
          <a:lstStyle/>
          <a:p>
            <a:pPr marL="911225">
              <a:lnSpc>
                <a:spcPct val="100000"/>
              </a:lnSpc>
            </a:pPr>
            <a:r>
              <a:rPr spc="-125" dirty="0"/>
              <a:t>Ge</a:t>
            </a:r>
            <a:r>
              <a:rPr spc="-25" dirty="0"/>
              <a:t>l</a:t>
            </a:r>
            <a:r>
              <a:rPr spc="-200" dirty="0"/>
              <a:t> </a:t>
            </a:r>
            <a:r>
              <a:rPr spc="-125" dirty="0"/>
              <a:t>electrophoresis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024" y="1800456"/>
            <a:ext cx="7515859" cy="452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81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17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urn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of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power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su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ply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emove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cove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of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ctrophore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rat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2600">
              <a:latin typeface="Corbel"/>
              <a:cs typeface="Corbel"/>
            </a:endParaRPr>
          </a:p>
          <a:p>
            <a:pPr marL="354965" marR="407670" indent="-342265">
              <a:lnSpc>
                <a:spcPct val="80000"/>
              </a:lnSpc>
              <a:spcBef>
                <a:spcPts val="70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10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eari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gloves,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pick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up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gel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 drain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qui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ectroph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res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ap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ara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us.</a:t>
            </a:r>
            <a:endParaRPr sz="2600">
              <a:latin typeface="Corbel"/>
              <a:cs typeface="Corbel"/>
            </a:endParaRPr>
          </a:p>
          <a:p>
            <a:pPr marL="354965" indent="-342265">
              <a:lnSpc>
                <a:spcPts val="2810"/>
              </a:lnSpc>
              <a:spcBef>
                <a:spcPts val="8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Carefu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lly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sfe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gel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 its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tra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UV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sil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um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600" spc="-14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-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7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urn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room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ghts.</a:t>
            </a:r>
            <a:endParaRPr sz="2600">
              <a:latin typeface="Corbel"/>
              <a:cs typeface="Corbel"/>
            </a:endParaRPr>
          </a:p>
          <a:p>
            <a:pPr marL="354965" marR="5080" indent="-342265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MAKE</a:t>
            </a:r>
            <a:r>
              <a:rPr sz="26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SURE</a:t>
            </a:r>
            <a:r>
              <a:rPr sz="2600" spc="-1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LID</a:t>
            </a:r>
            <a:r>
              <a:rPr sz="2600" spc="-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7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ANSILLUMI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4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7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6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-9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rn</a:t>
            </a:r>
            <a:r>
              <a:rPr sz="2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UV</a:t>
            </a:r>
            <a:r>
              <a:rPr sz="2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sil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umi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ato</a:t>
            </a:r>
            <a:r>
              <a:rPr sz="2600" spc="-14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 View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gel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otograp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usi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 a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cel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ne cam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ra.</a:t>
            </a:r>
            <a:endParaRPr sz="2600">
              <a:latin typeface="Corbel"/>
              <a:cs typeface="Corbel"/>
            </a:endParaRPr>
          </a:p>
          <a:p>
            <a:pPr marL="354965" marR="167640" indent="-342265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17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urn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of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UV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sil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umi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ato</a:t>
            </a:r>
            <a:r>
              <a:rPr sz="2600" spc="-13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scar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gel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 w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bag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provi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your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che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 wi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he tra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sil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um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h paper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els.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0"/>
            <a:ext cx="8686800" cy="655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838200"/>
            <a:ext cx="4114800" cy="2832100"/>
          </a:xfrm>
          <a:custGeom>
            <a:avLst/>
            <a:gdLst/>
            <a:ahLst/>
            <a:cxnLst/>
            <a:rect l="l" t="t" r="r" b="b"/>
            <a:pathLst>
              <a:path w="4114800" h="2832100">
                <a:moveTo>
                  <a:pt x="0" y="2831592"/>
                </a:moveTo>
                <a:lnTo>
                  <a:pt x="4114800" y="2831592"/>
                </a:lnTo>
                <a:lnTo>
                  <a:pt x="4114800" y="0"/>
                </a:lnTo>
                <a:lnTo>
                  <a:pt x="0" y="0"/>
                </a:lnTo>
                <a:lnTo>
                  <a:pt x="0" y="2831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70375" y="1579318"/>
            <a:ext cx="258953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4" dirty="0">
                <a:latin typeface="Corbel"/>
                <a:cs typeface="Corbel"/>
              </a:rPr>
              <a:t>T</a:t>
            </a:r>
            <a:r>
              <a:rPr sz="4000" b="1" spc="-20" dirty="0">
                <a:latin typeface="Corbel"/>
                <a:cs typeface="Corbel"/>
              </a:rPr>
              <a:t>ypic</a:t>
            </a:r>
            <a:r>
              <a:rPr sz="4000" b="1" spc="-40" dirty="0">
                <a:latin typeface="Corbel"/>
                <a:cs typeface="Corbel"/>
              </a:rPr>
              <a:t>a</a:t>
            </a:r>
            <a:r>
              <a:rPr sz="4000" b="1" dirty="0">
                <a:latin typeface="Corbel"/>
                <a:cs typeface="Corbel"/>
              </a:rPr>
              <a:t>l</a:t>
            </a:r>
            <a:r>
              <a:rPr sz="4000" b="1" spc="10" dirty="0">
                <a:latin typeface="Corbel"/>
                <a:cs typeface="Corbel"/>
              </a:rPr>
              <a:t> </a:t>
            </a:r>
            <a:r>
              <a:rPr sz="4000" b="1" spc="-25" dirty="0">
                <a:latin typeface="Corbel"/>
                <a:cs typeface="Corbel"/>
              </a:rPr>
              <a:t>PCR</a:t>
            </a:r>
            <a:endParaRPr sz="4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4000" b="1" spc="-105" dirty="0">
                <a:latin typeface="Corbel"/>
                <a:cs typeface="Corbel"/>
              </a:rPr>
              <a:t>R</a:t>
            </a:r>
            <a:r>
              <a:rPr sz="4000" b="1" spc="-20" dirty="0">
                <a:latin typeface="Corbel"/>
                <a:cs typeface="Corbel"/>
              </a:rPr>
              <a:t>esults</a:t>
            </a:r>
            <a:endParaRPr sz="40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03" y="4420824"/>
            <a:ext cx="66167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30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bp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bp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91575" cy="654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1295272"/>
            <a:ext cx="3657600" cy="2192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17485" y="3258644"/>
            <a:ext cx="15106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Good</a:t>
            </a:r>
            <a:r>
              <a:rPr sz="12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sekeeping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3778186"/>
            <a:ext cx="3657600" cy="2189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78445" y="5718101"/>
            <a:ext cx="14573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Poor</a:t>
            </a:r>
            <a:r>
              <a:rPr sz="12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1200" b="1" i="1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200" b="1" i="1" dirty="0">
                <a:solidFill>
                  <a:srgbClr val="C00000"/>
                </a:solidFill>
                <a:latin typeface="Arial"/>
                <a:cs typeface="Arial"/>
              </a:rPr>
              <a:t>sekeeping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0864" y="121920"/>
            <a:ext cx="2915412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8595" y="121920"/>
            <a:ext cx="565403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82892" y="281096"/>
            <a:ext cx="24536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Ho</a:t>
            </a:r>
            <a:r>
              <a:rPr sz="2800" b="1" spc="-3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eeping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1293130"/>
            <a:ext cx="4249420" cy="418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8575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TING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INK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NG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0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mi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ted</a:t>
            </a:r>
            <a:r>
              <a:rPr sz="2000" spc="-4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 labs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ntain biological,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chemical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radiological materials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tra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app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op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iate 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ntainer</a:t>
            </a:r>
            <a:r>
              <a:rPr sz="2000" spc="-5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when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is gen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rated</a:t>
            </a:r>
            <a:r>
              <a:rPr sz="2000" spc="-4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to prevent</a:t>
            </a:r>
            <a:r>
              <a:rPr sz="2000" spc="-5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umula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marL="355600" marR="58801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Do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pla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empty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bot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les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or other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ards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 wal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ways</a:t>
            </a:r>
            <a:endParaRPr sz="2000">
              <a:latin typeface="Arial"/>
              <a:cs typeface="Arial"/>
            </a:endParaRPr>
          </a:p>
          <a:p>
            <a:pPr marL="355600" marR="38163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Keep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emic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ls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gla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4D0082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are away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from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edg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of 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unterto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mediately</a:t>
            </a:r>
            <a:r>
              <a:rPr sz="2000" spc="-4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clean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up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any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ills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3925" y="1219200"/>
            <a:ext cx="1341374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400" y="1219200"/>
            <a:ext cx="1343025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3925" y="5038725"/>
            <a:ext cx="1341374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69098" y="5033962"/>
            <a:ext cx="1351280" cy="1228725"/>
          </a:xfrm>
          <a:custGeom>
            <a:avLst/>
            <a:gdLst/>
            <a:ahLst/>
            <a:cxnLst/>
            <a:rect l="l" t="t" r="r" b="b"/>
            <a:pathLst>
              <a:path w="1351279" h="1228725">
                <a:moveTo>
                  <a:pt x="0" y="1228725"/>
                </a:moveTo>
                <a:lnTo>
                  <a:pt x="1351026" y="1228725"/>
                </a:lnTo>
                <a:lnTo>
                  <a:pt x="1351026" y="0"/>
                </a:lnTo>
                <a:lnTo>
                  <a:pt x="0" y="0"/>
                </a:lnTo>
                <a:lnTo>
                  <a:pt x="0" y="1228725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0100" y="5038725"/>
            <a:ext cx="1341501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5273" y="5033962"/>
            <a:ext cx="1351280" cy="1228725"/>
          </a:xfrm>
          <a:custGeom>
            <a:avLst/>
            <a:gdLst/>
            <a:ahLst/>
            <a:cxnLst/>
            <a:rect l="l" t="t" r="r" b="b"/>
            <a:pathLst>
              <a:path w="1351279" h="1228725">
                <a:moveTo>
                  <a:pt x="0" y="1228725"/>
                </a:moveTo>
                <a:lnTo>
                  <a:pt x="1351026" y="1228725"/>
                </a:lnTo>
                <a:lnTo>
                  <a:pt x="1351026" y="0"/>
                </a:lnTo>
                <a:lnTo>
                  <a:pt x="0" y="0"/>
                </a:lnTo>
                <a:lnTo>
                  <a:pt x="0" y="1228725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7400" y="2493898"/>
            <a:ext cx="1368425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0750" y="2497073"/>
            <a:ext cx="1343025" cy="1209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67400" y="2474848"/>
            <a:ext cx="1368425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9270">
              <a:lnSpc>
                <a:spcPts val="775"/>
              </a:lnSpc>
            </a:pP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Acceptab</a:t>
            </a:r>
            <a:r>
              <a:rPr sz="65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7575" y="2478023"/>
            <a:ext cx="1343025" cy="12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184">
              <a:lnSpc>
                <a:spcPts val="775"/>
              </a:lnSpc>
            </a:pP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acceptab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70750" y="3752850"/>
            <a:ext cx="1368425" cy="1228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5401" y="3752850"/>
            <a:ext cx="1357249" cy="1219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67400" y="3733800"/>
            <a:ext cx="1357630" cy="122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1175">
              <a:lnSpc>
                <a:spcPts val="775"/>
              </a:lnSpc>
            </a:pP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Acceptab</a:t>
            </a:r>
            <a:r>
              <a:rPr sz="65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9000" y="3733800"/>
            <a:ext cx="1368425" cy="122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>
              <a:lnSpc>
                <a:spcPct val="100000"/>
              </a:lnSpc>
            </a:pP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acceptab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65035" y="121920"/>
            <a:ext cx="2301239" cy="5943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78595" y="121920"/>
            <a:ext cx="565403" cy="5943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4540" y="1293130"/>
            <a:ext cx="4780280" cy="467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7084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Know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location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nea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fire ex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ingui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her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emergen</a:t>
            </a:r>
            <a:r>
              <a:rPr sz="2000" spc="10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exi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Du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ing</a:t>
            </a:r>
            <a:r>
              <a:rPr sz="2000" spc="-4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ire,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use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stairs,</a:t>
            </a:r>
            <a:r>
              <a:rPr sz="2000" spc="-5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ele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ators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Flame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binet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requi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sto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age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of 10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Gal.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more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any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flam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able s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b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tance</a:t>
            </a:r>
            <a:endParaRPr sz="2000">
              <a:latin typeface="Arial"/>
              <a:cs typeface="Arial"/>
            </a:endParaRPr>
          </a:p>
          <a:p>
            <a:pPr marL="355600" marR="454659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Compressed</a:t>
            </a:r>
            <a:r>
              <a:rPr sz="2000" spc="-5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gas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cylinde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must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be s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red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Electrical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rds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ould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free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brea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fra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event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ala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m:</a:t>
            </a:r>
            <a:endParaRPr sz="2000">
              <a:latin typeface="Arial"/>
              <a:cs typeface="Arial"/>
            </a:endParaRPr>
          </a:p>
          <a:p>
            <a:pPr marL="812800" marR="275590" lvl="1" indent="-342900">
              <a:lnSpc>
                <a:spcPct val="100000"/>
              </a:lnSpc>
              <a:spcBef>
                <a:spcPts val="480"/>
              </a:spcBef>
              <a:buClr>
                <a:srgbClr val="4D0082"/>
              </a:buClr>
              <a:buFont typeface="Arial"/>
              <a:buAutoNum type="arabicPeriod"/>
              <a:tabLst>
                <a:tab pos="749300" algn="l"/>
              </a:tabLst>
            </a:pP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Secu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any</a:t>
            </a: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material</a:t>
            </a:r>
            <a:r>
              <a:rPr sz="2000" spc="-3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left unattended</a:t>
            </a:r>
            <a:r>
              <a:rPr sz="2000" spc="-50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would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ard</a:t>
            </a:r>
            <a:endParaRPr sz="2000">
              <a:latin typeface="Arial"/>
              <a:cs typeface="Arial"/>
            </a:endParaRPr>
          </a:p>
          <a:p>
            <a:pPr marL="748665" lvl="1" indent="-278765">
              <a:lnSpc>
                <a:spcPct val="100000"/>
              </a:lnSpc>
              <a:spcBef>
                <a:spcPts val="480"/>
              </a:spcBef>
              <a:buClr>
                <a:srgbClr val="4D0082"/>
              </a:buClr>
              <a:buFont typeface="Arial"/>
              <a:buAutoNum type="arabicPeriod"/>
              <a:tabLst>
                <a:tab pos="749300" algn="l"/>
              </a:tabLst>
            </a:pPr>
            <a:r>
              <a:rPr sz="2000" spc="-10" dirty="0">
                <a:solidFill>
                  <a:srgbClr val="4D0082"/>
                </a:solidFill>
                <a:latin typeface="Arial"/>
                <a:cs typeface="Arial"/>
              </a:rPr>
              <a:t>Ex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it</a:t>
            </a:r>
            <a:r>
              <a:rPr sz="2000" spc="-5" dirty="0">
                <a:solidFill>
                  <a:srgbClr val="4D008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prope</a:t>
            </a:r>
            <a:r>
              <a:rPr sz="2000" spc="5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D0082"/>
                </a:solidFill>
                <a:latin typeface="Arial"/>
                <a:cs typeface="Arial"/>
              </a:rPr>
              <a:t>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67400" y="2474848"/>
            <a:ext cx="1368425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67575" y="2478023"/>
            <a:ext cx="1343025" cy="1209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9000" y="3733800"/>
            <a:ext cx="1368425" cy="1228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7400" y="3733800"/>
            <a:ext cx="1357249" cy="1219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97445" y="281096"/>
            <a:ext cx="1842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Fire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Safety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857811" y="1209611"/>
          <a:ext cx="2755137" cy="3748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250"/>
                <a:gridCol w="38100"/>
                <a:gridCol w="1351787"/>
              </a:tblGrid>
              <a:tr h="1242250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80"/>
                      </a:solidFill>
                      <a:prstDash val="solid"/>
                    </a:lnL>
                    <a:lnR w="9525">
                      <a:solidFill>
                        <a:srgbClr val="000080"/>
                      </a:solidFill>
                      <a:prstDash val="solid"/>
                    </a:lnR>
                    <a:lnT w="9525">
                      <a:solidFill>
                        <a:srgbClr val="000080"/>
                      </a:solidFill>
                      <a:prstDash val="solid"/>
                    </a:lnT>
                    <a:lnB w="9525">
                      <a:solidFill>
                        <a:srgbClr val="6F6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80"/>
                      </a:solidFill>
                      <a:prstDash val="solid"/>
                    </a:lnL>
                    <a:lnR w="9525">
                      <a:solidFill>
                        <a:srgbClr val="000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80"/>
                      </a:solidFill>
                      <a:prstDash val="solid"/>
                    </a:lnL>
                    <a:lnR w="9525">
                      <a:solidFill>
                        <a:srgbClr val="000080"/>
                      </a:solidFill>
                      <a:prstDash val="solid"/>
                    </a:lnR>
                    <a:lnT w="9525">
                      <a:solidFill>
                        <a:srgbClr val="000080"/>
                      </a:solidFill>
                      <a:prstDash val="solid"/>
                    </a:lnT>
                    <a:lnB w="9525">
                      <a:solidFill>
                        <a:srgbClr val="6F6FFF"/>
                      </a:solidFill>
                      <a:prstDash val="solid"/>
                    </a:lnB>
                  </a:tcPr>
                </a:tc>
              </a:tr>
              <a:tr h="1254125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6F6FFF"/>
                      </a:solidFill>
                      <a:prstDash val="solid"/>
                    </a:lnL>
                    <a:lnR w="9525">
                      <a:solidFill>
                        <a:srgbClr val="6F6FFF"/>
                      </a:solidFill>
                      <a:prstDash val="solid"/>
                    </a:lnR>
                    <a:lnT w="9525">
                      <a:solidFill>
                        <a:srgbClr val="6F6FFF"/>
                      </a:solidFill>
                      <a:prstDash val="solid"/>
                    </a:lnT>
                    <a:lnB w="9525">
                      <a:solidFill>
                        <a:srgbClr val="6F6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6F6FFF"/>
                      </a:solidFill>
                      <a:prstDash val="solid"/>
                    </a:lnL>
                    <a:lnR w="9525">
                      <a:solidFill>
                        <a:srgbClr val="6F6FFF"/>
                      </a:solidFill>
                      <a:prstDash val="solid"/>
                    </a:lnR>
                    <a:lnB w="9525">
                      <a:solidFill>
                        <a:srgbClr val="6F6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6F6FFF"/>
                      </a:solidFill>
                      <a:prstDash val="solid"/>
                    </a:lnL>
                    <a:lnR w="9525">
                      <a:solidFill>
                        <a:srgbClr val="6F6FFF"/>
                      </a:solidFill>
                      <a:prstDash val="solid"/>
                    </a:lnR>
                    <a:lnT w="9525">
                      <a:solidFill>
                        <a:srgbClr val="6F6FFF"/>
                      </a:solidFill>
                      <a:prstDash val="solid"/>
                    </a:lnT>
                    <a:lnB w="9525">
                      <a:solidFill>
                        <a:srgbClr val="6F6FFF"/>
                      </a:solidFill>
                      <a:prstDash val="solid"/>
                    </a:lnB>
                  </a:tcPr>
                </a:tc>
              </a:tr>
              <a:tr h="1251712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6F6FFF"/>
                      </a:solidFill>
                      <a:prstDash val="solid"/>
                    </a:lnL>
                    <a:lnR w="9525">
                      <a:solidFill>
                        <a:srgbClr val="6F6FFF"/>
                      </a:solidFill>
                      <a:prstDash val="solid"/>
                    </a:lnR>
                    <a:lnT w="9525">
                      <a:solidFill>
                        <a:srgbClr val="6F6FFF"/>
                      </a:solidFill>
                      <a:prstDash val="solid"/>
                    </a:lnT>
                    <a:lnB w="9525">
                      <a:solidFill>
                        <a:srgbClr val="6F6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6F6FFF"/>
                      </a:solidFill>
                      <a:prstDash val="solid"/>
                    </a:lnL>
                    <a:lnR w="9525">
                      <a:solidFill>
                        <a:srgbClr val="6F6FFF"/>
                      </a:solidFill>
                      <a:prstDash val="solid"/>
                    </a:lnR>
                    <a:lnT w="9525">
                      <a:solidFill>
                        <a:srgbClr val="6F6FFF"/>
                      </a:solidFill>
                      <a:prstDash val="solid"/>
                    </a:lnT>
                    <a:lnB w="9525">
                      <a:solidFill>
                        <a:srgbClr val="6F6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4921520"/>
            <a:ext cx="6964045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Know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re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eye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em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y</a:t>
            </a:r>
            <a:r>
              <a:rPr sz="2000" spc="-5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er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ta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If</a:t>
            </a:r>
            <a:r>
              <a:rPr sz="2000" spc="-4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you are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’t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ure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’t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now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how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them,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k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your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vis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400" y="1219200"/>
            <a:ext cx="32004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1219200"/>
            <a:ext cx="320040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5735" y="121920"/>
            <a:ext cx="4320540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8595" y="121920"/>
            <a:ext cx="565403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77765" y="281096"/>
            <a:ext cx="38569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6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ewa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800" b="1" spc="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800" b="1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owers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8511" y="2206751"/>
            <a:ext cx="993648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1219200"/>
            <a:ext cx="956779" cy="986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037" y="1214374"/>
            <a:ext cx="966469" cy="996315"/>
          </a:xfrm>
          <a:custGeom>
            <a:avLst/>
            <a:gdLst/>
            <a:ahLst/>
            <a:cxnLst/>
            <a:rect l="l" t="t" r="r" b="b"/>
            <a:pathLst>
              <a:path w="966469" h="996314">
                <a:moveTo>
                  <a:pt x="0" y="996314"/>
                </a:moveTo>
                <a:lnTo>
                  <a:pt x="966304" y="996314"/>
                </a:lnTo>
                <a:lnTo>
                  <a:pt x="966304" y="0"/>
                </a:lnTo>
                <a:lnTo>
                  <a:pt x="0" y="0"/>
                </a:lnTo>
                <a:lnTo>
                  <a:pt x="0" y="996314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9667" y="2209800"/>
            <a:ext cx="1074419" cy="102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8717" y="1219200"/>
            <a:ext cx="1036510" cy="99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4019" y="1214374"/>
            <a:ext cx="1046480" cy="1000125"/>
          </a:xfrm>
          <a:custGeom>
            <a:avLst/>
            <a:gdLst/>
            <a:ahLst/>
            <a:cxnLst/>
            <a:rect l="l" t="t" r="r" b="b"/>
            <a:pathLst>
              <a:path w="1046479" h="1000125">
                <a:moveTo>
                  <a:pt x="0" y="1000125"/>
                </a:moveTo>
                <a:lnTo>
                  <a:pt x="1046035" y="1000125"/>
                </a:lnTo>
                <a:lnTo>
                  <a:pt x="1046035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ln w="952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4079" y="2209800"/>
            <a:ext cx="1153668" cy="1028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002" y="1219200"/>
            <a:ext cx="1116241" cy="99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8304" y="1214374"/>
            <a:ext cx="1125855" cy="1000125"/>
          </a:xfrm>
          <a:custGeom>
            <a:avLst/>
            <a:gdLst/>
            <a:ahLst/>
            <a:cxnLst/>
            <a:rect l="l" t="t" r="r" b="b"/>
            <a:pathLst>
              <a:path w="1125854" h="1000125">
                <a:moveTo>
                  <a:pt x="0" y="1000125"/>
                </a:moveTo>
                <a:lnTo>
                  <a:pt x="1125766" y="1000125"/>
                </a:lnTo>
                <a:lnTo>
                  <a:pt x="1125766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6008" y="2209800"/>
            <a:ext cx="1074419" cy="1028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4677" y="1219200"/>
            <a:ext cx="1036510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9978" y="1214374"/>
            <a:ext cx="1046480" cy="1000125"/>
          </a:xfrm>
          <a:custGeom>
            <a:avLst/>
            <a:gdLst/>
            <a:ahLst/>
            <a:cxnLst/>
            <a:rect l="l" t="t" r="r" b="b"/>
            <a:pathLst>
              <a:path w="1046479" h="1000125">
                <a:moveTo>
                  <a:pt x="0" y="1000125"/>
                </a:moveTo>
                <a:lnTo>
                  <a:pt x="1046035" y="1000125"/>
                </a:lnTo>
                <a:lnTo>
                  <a:pt x="1046035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ln w="952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2347" y="2209800"/>
            <a:ext cx="1072896" cy="1028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0763" y="1219200"/>
            <a:ext cx="1036510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45936" y="1214374"/>
            <a:ext cx="1046480" cy="1000125"/>
          </a:xfrm>
          <a:custGeom>
            <a:avLst/>
            <a:gdLst/>
            <a:ahLst/>
            <a:cxnLst/>
            <a:rect l="l" t="t" r="r" b="b"/>
            <a:pathLst>
              <a:path w="1046479" h="1000125">
                <a:moveTo>
                  <a:pt x="0" y="1000125"/>
                </a:moveTo>
                <a:lnTo>
                  <a:pt x="1046035" y="1000125"/>
                </a:lnTo>
                <a:lnTo>
                  <a:pt x="1046035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0096" y="121920"/>
            <a:ext cx="3726179" cy="5943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78595" y="121920"/>
            <a:ext cx="565403" cy="5943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72125" y="281096"/>
            <a:ext cx="32639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Ha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z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Informa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59168" y="2232660"/>
            <a:ext cx="969264" cy="10607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6600" y="1219174"/>
            <a:ext cx="914400" cy="10038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7075" y="1209649"/>
            <a:ext cx="933450" cy="1022985"/>
          </a:xfrm>
          <a:custGeom>
            <a:avLst/>
            <a:gdLst/>
            <a:ahLst/>
            <a:cxnLst/>
            <a:rect l="l" t="t" r="r" b="b"/>
            <a:pathLst>
              <a:path w="933450" h="1022985">
                <a:moveTo>
                  <a:pt x="0" y="1022883"/>
                </a:moveTo>
                <a:lnTo>
                  <a:pt x="933450" y="1022883"/>
                </a:lnTo>
                <a:lnTo>
                  <a:pt x="933450" y="0"/>
                </a:lnTo>
                <a:lnTo>
                  <a:pt x="0" y="0"/>
                </a:lnTo>
                <a:lnTo>
                  <a:pt x="0" y="1022883"/>
                </a:lnTo>
                <a:close/>
              </a:path>
            </a:pathLst>
          </a:custGeom>
          <a:ln w="19050">
            <a:solidFill>
              <a:srgbClr val="6F6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40739" y="2665111"/>
            <a:ext cx="6975475" cy="398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3C2168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az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els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try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 doo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refrigerators,</a:t>
            </a:r>
            <a:r>
              <a:rPr sz="2000" spc="-6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free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er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,</a:t>
            </a:r>
            <a:r>
              <a:rPr sz="2000" spc="-6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mic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aves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de</a:t>
            </a:r>
            <a:r>
              <a:rPr sz="2000" spc="10" dirty="0">
                <a:solidFill>
                  <a:srgbClr val="3C2168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ars</a:t>
            </a:r>
            <a:endParaRPr sz="2000">
              <a:latin typeface="Arial"/>
              <a:cs typeface="Arial"/>
            </a:endParaRPr>
          </a:p>
          <a:p>
            <a:pPr marL="355600" marR="240029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You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uld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ri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spc="-6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Per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al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Prote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ti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 Equipm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nt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(PPE)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fore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ing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y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ith</a:t>
            </a:r>
            <a:r>
              <a:rPr sz="2000" spc="-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 h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az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 la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el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363636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MSDS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ial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Safety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Data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Sheets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ysi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Toxicity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alth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om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atibilit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afe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Spill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00800" y="4276725"/>
            <a:ext cx="1714500" cy="23526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153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Principa</a:t>
            </a:r>
            <a:r>
              <a:rPr spc="-25" dirty="0">
                <a:latin typeface="Consolas"/>
                <a:cs typeface="Consolas"/>
              </a:rPr>
              <a:t>l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Investigato</a:t>
            </a:r>
            <a:r>
              <a:rPr spc="-25" dirty="0">
                <a:latin typeface="Consolas"/>
                <a:cs typeface="Consolas"/>
              </a:rPr>
              <a:t>r</a:t>
            </a:r>
            <a:r>
              <a:rPr spc="-21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(PI)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6919" y="1020041"/>
            <a:ext cx="5892800" cy="458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6235" algn="l"/>
              </a:tabLst>
            </a:pPr>
            <a:r>
              <a:rPr sz="2600" spc="-12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eople</a:t>
            </a:r>
            <a:r>
              <a:rPr sz="2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ofte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ask:</a:t>
            </a:r>
            <a:r>
              <a:rPr sz="2600" spc="-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Who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 your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I?</a:t>
            </a:r>
            <a:endParaRPr sz="2600">
              <a:latin typeface="Corbel"/>
              <a:cs typeface="Corbel"/>
            </a:endParaRPr>
          </a:p>
          <a:p>
            <a:pPr marL="355600" indent="-342900">
              <a:lnSpc>
                <a:spcPts val="2810"/>
              </a:lnSpc>
              <a:spcBef>
                <a:spcPts val="7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hea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b,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boss,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endParaRPr sz="2600">
              <a:latin typeface="Corbel"/>
              <a:cs typeface="Corbel"/>
            </a:endParaRPr>
          </a:p>
          <a:p>
            <a:pPr marR="241300" algn="ctr">
              <a:lnSpc>
                <a:spcPts val="2810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600" spc="-13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Most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prob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mento</a:t>
            </a:r>
            <a:r>
              <a:rPr sz="2600" spc="-15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  <a:p>
            <a:pPr marL="355600" marR="156210" indent="-342900">
              <a:lnSpc>
                <a:spcPct val="80000"/>
              </a:lnSpc>
              <a:spcBef>
                <a:spcPts val="70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person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ofte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spend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tim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eir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offic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wri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 grants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or research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repo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ts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spe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less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tim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ab.</a:t>
            </a:r>
            <a:endParaRPr sz="2600">
              <a:latin typeface="Corbel"/>
              <a:cs typeface="Corbel"/>
            </a:endParaRPr>
          </a:p>
          <a:p>
            <a:pPr marL="355600" indent="-342900">
              <a:lnSpc>
                <a:spcPts val="2810"/>
              </a:lnSpc>
              <a:spcBef>
                <a:spcPts val="7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6235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see</a:t>
            </a:r>
            <a:endParaRPr sz="2600">
              <a:latin typeface="Corbel"/>
              <a:cs typeface="Corbel"/>
            </a:endParaRPr>
          </a:p>
          <a:p>
            <a:pPr marR="154940" algn="ctr">
              <a:lnSpc>
                <a:spcPts val="2810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add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tio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repo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wri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g.</a:t>
            </a:r>
            <a:endParaRPr sz="2600">
              <a:latin typeface="Corbel"/>
              <a:cs typeface="Corbel"/>
            </a:endParaRPr>
          </a:p>
          <a:p>
            <a:pPr marL="355600" marR="123825" indent="-34290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How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2600" spc="-13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 person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in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ect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al g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behi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most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projec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the lab</a:t>
            </a:r>
            <a:endParaRPr sz="2600">
              <a:latin typeface="Corbel"/>
              <a:cs typeface="Corbel"/>
            </a:endParaRPr>
          </a:p>
          <a:p>
            <a:pPr marL="355600" marR="419100" indent="-342900">
              <a:lnSpc>
                <a:spcPct val="80000"/>
              </a:lnSpc>
              <a:spcBef>
                <a:spcPts val="70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PI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esponsible</a:t>
            </a:r>
            <a:r>
              <a:rPr sz="2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fun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 researc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0" y="1371600"/>
            <a:ext cx="1257300" cy="139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9600" y="5572125"/>
            <a:ext cx="952500" cy="1285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600" y="3048000"/>
            <a:ext cx="1666875" cy="1400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8800" y="5486400"/>
            <a:ext cx="990600" cy="13715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5200" y="5334012"/>
            <a:ext cx="1231900" cy="1343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 marR="508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579755" algn="l"/>
              </a:tabLst>
            </a:pPr>
            <a:r>
              <a:rPr dirty="0"/>
              <a:t>An</a:t>
            </a:r>
            <a:r>
              <a:rPr spc="-20" dirty="0"/>
              <a:t> </a:t>
            </a:r>
            <a:r>
              <a:rPr dirty="0"/>
              <a:t>age</a:t>
            </a:r>
            <a:r>
              <a:rPr spc="5" dirty="0"/>
              <a:t>n</a:t>
            </a:r>
            <a:r>
              <a:rPr dirty="0"/>
              <a:t>t</a:t>
            </a:r>
            <a:r>
              <a:rPr spc="-3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biologi</a:t>
            </a:r>
            <a:r>
              <a:rPr spc="5" dirty="0"/>
              <a:t>c</a:t>
            </a:r>
            <a:r>
              <a:rPr dirty="0"/>
              <a:t>al origin</a:t>
            </a:r>
            <a:r>
              <a:rPr spc="-1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has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</a:t>
            </a:r>
            <a:r>
              <a:rPr spc="5" dirty="0"/>
              <a:t>a</a:t>
            </a:r>
            <a:r>
              <a:rPr dirty="0"/>
              <a:t>pa</a:t>
            </a:r>
            <a:r>
              <a:rPr spc="5" dirty="0"/>
              <a:t>c</a:t>
            </a:r>
            <a:r>
              <a:rPr dirty="0"/>
              <a:t>ity</a:t>
            </a:r>
            <a:r>
              <a:rPr spc="-3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produ</a:t>
            </a:r>
            <a:r>
              <a:rPr spc="10" dirty="0"/>
              <a:t>c</a:t>
            </a:r>
            <a:r>
              <a:rPr dirty="0"/>
              <a:t>e deleterious</a:t>
            </a:r>
            <a:r>
              <a:rPr spc="-50" dirty="0"/>
              <a:t> </a:t>
            </a:r>
            <a:r>
              <a:rPr dirty="0"/>
              <a:t>ef</a:t>
            </a:r>
            <a:r>
              <a:rPr spc="-10" dirty="0"/>
              <a:t>f</a:t>
            </a:r>
            <a:r>
              <a:rPr dirty="0"/>
              <a:t>e</a:t>
            </a:r>
            <a:r>
              <a:rPr spc="5" dirty="0"/>
              <a:t>c</a:t>
            </a:r>
            <a:r>
              <a:rPr dirty="0"/>
              <a:t>ts</a:t>
            </a:r>
            <a:r>
              <a:rPr spc="-30" dirty="0"/>
              <a:t> </a:t>
            </a:r>
            <a:r>
              <a:rPr dirty="0"/>
              <a:t>in human</a:t>
            </a:r>
            <a:r>
              <a:rPr spc="5" dirty="0"/>
              <a:t>s</a:t>
            </a:r>
            <a:r>
              <a:rPr dirty="0"/>
              <a:t>,</a:t>
            </a:r>
            <a:r>
              <a:rPr spc="-45" dirty="0"/>
              <a:t> </a:t>
            </a:r>
            <a:r>
              <a:rPr dirty="0"/>
              <a:t>s</a:t>
            </a:r>
            <a:r>
              <a:rPr spc="5" dirty="0"/>
              <a:t>u</a:t>
            </a:r>
            <a:r>
              <a:rPr dirty="0"/>
              <a:t>ch</a:t>
            </a:r>
            <a:r>
              <a:rPr spc="-25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mic</a:t>
            </a:r>
            <a:r>
              <a:rPr spc="5" dirty="0"/>
              <a:t>r</a:t>
            </a:r>
            <a:r>
              <a:rPr dirty="0"/>
              <a:t>oo</a:t>
            </a:r>
            <a:r>
              <a:rPr spc="5" dirty="0"/>
              <a:t>r</a:t>
            </a:r>
            <a:r>
              <a:rPr dirty="0"/>
              <a:t>gani</a:t>
            </a:r>
            <a:r>
              <a:rPr spc="5" dirty="0"/>
              <a:t>s</a:t>
            </a:r>
            <a:r>
              <a:rPr dirty="0"/>
              <a:t>m</a:t>
            </a:r>
            <a:r>
              <a:rPr spc="-10" dirty="0"/>
              <a:t>s</a:t>
            </a:r>
            <a:r>
              <a:rPr dirty="0"/>
              <a:t>,</a:t>
            </a:r>
            <a:r>
              <a:rPr spc="-60" dirty="0"/>
              <a:t> </a:t>
            </a:r>
            <a:r>
              <a:rPr dirty="0"/>
              <a:t>to</a:t>
            </a:r>
            <a:r>
              <a:rPr spc="-10" dirty="0"/>
              <a:t>x</a:t>
            </a:r>
            <a:r>
              <a:rPr dirty="0"/>
              <a:t>ins</a:t>
            </a:r>
            <a:r>
              <a:rPr spc="-15" dirty="0"/>
              <a:t> </a:t>
            </a:r>
            <a:r>
              <a:rPr dirty="0"/>
              <a:t>and allergens</a:t>
            </a:r>
            <a:r>
              <a:rPr spc="-35" dirty="0"/>
              <a:t> </a:t>
            </a:r>
            <a:r>
              <a:rPr dirty="0"/>
              <a:t>derived</a:t>
            </a:r>
            <a:r>
              <a:rPr spc="-20" dirty="0"/>
              <a:t> </a:t>
            </a:r>
            <a:r>
              <a:rPr dirty="0"/>
              <a:t>from</a:t>
            </a:r>
            <a:r>
              <a:rPr spc="-35" dirty="0"/>
              <a:t> </a:t>
            </a:r>
            <a:r>
              <a:rPr dirty="0"/>
              <a:t>those</a:t>
            </a:r>
            <a:r>
              <a:rPr spc="-30" dirty="0"/>
              <a:t> </a:t>
            </a:r>
            <a:r>
              <a:rPr dirty="0"/>
              <a:t>microo</a:t>
            </a:r>
            <a:r>
              <a:rPr spc="5" dirty="0"/>
              <a:t>r</a:t>
            </a:r>
            <a:r>
              <a:rPr dirty="0"/>
              <a:t>ganisms,</a:t>
            </a:r>
            <a:r>
              <a:rPr spc="-6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allergens</a:t>
            </a:r>
            <a:r>
              <a:rPr spc="-35" dirty="0"/>
              <a:t> </a:t>
            </a:r>
            <a:r>
              <a:rPr dirty="0"/>
              <a:t>and to</a:t>
            </a:r>
            <a:r>
              <a:rPr spc="-10" dirty="0"/>
              <a:t>x</a:t>
            </a:r>
            <a:r>
              <a:rPr dirty="0"/>
              <a:t>ins</a:t>
            </a:r>
            <a:r>
              <a:rPr spc="-25" dirty="0"/>
              <a:t> </a:t>
            </a:r>
            <a:r>
              <a:rPr dirty="0"/>
              <a:t>de</a:t>
            </a:r>
            <a:r>
              <a:rPr spc="5" dirty="0"/>
              <a:t>r</a:t>
            </a:r>
            <a:r>
              <a:rPr dirty="0"/>
              <a:t>i</a:t>
            </a:r>
            <a:r>
              <a:rPr spc="-10" dirty="0"/>
              <a:t>v</a:t>
            </a:r>
            <a:r>
              <a:rPr dirty="0"/>
              <a:t>ed</a:t>
            </a:r>
            <a:r>
              <a:rPr spc="-15" dirty="0"/>
              <a:t> </a:t>
            </a:r>
            <a:r>
              <a:rPr dirty="0"/>
              <a:t>from</a:t>
            </a:r>
            <a:r>
              <a:rPr spc="-30" dirty="0"/>
              <a:t> </a:t>
            </a:r>
            <a:r>
              <a:rPr dirty="0"/>
              <a:t>higher</a:t>
            </a:r>
            <a:r>
              <a:rPr spc="-25" dirty="0"/>
              <a:t> </a:t>
            </a:r>
            <a:r>
              <a:rPr dirty="0"/>
              <a:t>plants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animal</a:t>
            </a:r>
            <a:r>
              <a:rPr spc="5" dirty="0"/>
              <a:t>s</a:t>
            </a:r>
            <a:r>
              <a:rPr dirty="0"/>
              <a:t>.</a:t>
            </a:r>
          </a:p>
          <a:p>
            <a:pPr marL="223520">
              <a:lnSpc>
                <a:spcPct val="100000"/>
              </a:lnSpc>
              <a:spcBef>
                <a:spcPts val="25"/>
              </a:spcBef>
              <a:buClr>
                <a:srgbClr val="363636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7912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579755" algn="l"/>
              </a:tabLst>
            </a:pPr>
            <a:r>
              <a:rPr dirty="0"/>
              <a:t>E</a:t>
            </a:r>
            <a:r>
              <a:rPr spc="-10" dirty="0"/>
              <a:t>x</a:t>
            </a:r>
            <a:r>
              <a:rPr dirty="0"/>
              <a:t>amples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254500"/>
            <a:ext cx="1074737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4254500"/>
            <a:ext cx="108585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3200" y="4254500"/>
            <a:ext cx="11430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4267200"/>
            <a:ext cx="11430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0" y="4243387"/>
            <a:ext cx="1143000" cy="1166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0" y="4254500"/>
            <a:ext cx="1066800" cy="1155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0" y="4267200"/>
            <a:ext cx="11430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3944682"/>
            <a:ext cx="8629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cter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31594" y="3944682"/>
            <a:ext cx="5962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Fu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ng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9145" y="3944682"/>
            <a:ext cx="9766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sit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0009" y="3944682"/>
            <a:ext cx="7816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4D0082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ir</a:t>
            </a:r>
            <a:r>
              <a:rPr sz="1800" spc="-15" dirty="0">
                <a:solidFill>
                  <a:srgbClr val="4D0082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6629" y="3944682"/>
            <a:ext cx="6718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90" dirty="0">
                <a:solidFill>
                  <a:srgbClr val="4D0082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4D0082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4D008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6075" y="3957375"/>
            <a:ext cx="672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Pri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85028" y="3957375"/>
            <a:ext cx="1179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ckettsi</a:t>
            </a:r>
            <a:r>
              <a:rPr sz="1800" spc="-10" dirty="0">
                <a:solidFill>
                  <a:srgbClr val="4D008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4D0082"/>
                </a:solidFill>
                <a:latin typeface="Arial"/>
                <a:cs typeface="Arial"/>
              </a:rPr>
              <a:t>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61047" y="198120"/>
            <a:ext cx="2205228" cy="5943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740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L-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9373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2803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4756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723" y="2678810"/>
            <a:ext cx="159258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Low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in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iv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du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al</a:t>
            </a:r>
            <a:r>
              <a:rPr sz="1600" b="1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risk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(non</a:t>
            </a:r>
            <a:r>
              <a:rPr sz="1600" spc="-5" dirty="0">
                <a:solidFill>
                  <a:srgbClr val="40236D"/>
                </a:solidFill>
                <a:latin typeface="Calibri"/>
                <a:cs typeface="Calibri"/>
              </a:rPr>
              <a:t>-i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spc="-40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40236D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ou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hea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-35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600" spc="-3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ad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9707" y="2678810"/>
            <a:ext cx="208153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Mode</a:t>
            </a:r>
            <a:r>
              <a:rPr sz="1600" b="1" spc="-5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in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iv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du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al</a:t>
            </a:r>
            <a:r>
              <a:rPr sz="1600" b="1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(No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ene</a:t>
            </a:r>
            <a:r>
              <a:rPr sz="1600" spc="-6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ly</a:t>
            </a:r>
            <a:r>
              <a:rPr sz="16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600" spc="-3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5812" y="2205101"/>
            <a:ext cx="7537513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812" y="2205101"/>
            <a:ext cx="7538084" cy="292100"/>
          </a:xfrm>
          <a:custGeom>
            <a:avLst/>
            <a:gdLst/>
            <a:ahLst/>
            <a:cxnLst/>
            <a:rect l="l" t="t" r="r" b="b"/>
            <a:pathLst>
              <a:path w="7538084" h="292100">
                <a:moveTo>
                  <a:pt x="0" y="73025"/>
                </a:moveTo>
                <a:lnTo>
                  <a:pt x="7391463" y="73025"/>
                </a:lnTo>
                <a:lnTo>
                  <a:pt x="7391463" y="0"/>
                </a:lnTo>
                <a:lnTo>
                  <a:pt x="7537513" y="146050"/>
                </a:lnTo>
                <a:lnTo>
                  <a:pt x="7391463" y="292100"/>
                </a:lnTo>
                <a:lnTo>
                  <a:pt x="7391463" y="219075"/>
                </a:lnTo>
                <a:lnTo>
                  <a:pt x="0" y="21907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93695" y="3166745"/>
            <a:ext cx="41643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tm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usu</a:t>
            </a:r>
            <a:r>
              <a:rPr sz="1600" spc="-5" dirty="0">
                <a:solidFill>
                  <a:srgbClr val="40236D"/>
                </a:solidFill>
                <a:latin typeface="Calibri"/>
                <a:cs typeface="Calibri"/>
              </a:rPr>
              <a:t>ally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40236D"/>
                </a:solidFill>
                <a:latin typeface="Calibri"/>
                <a:cs typeface="Calibri"/>
              </a:rPr>
              <a:t>av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lable)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m</a:t>
            </a:r>
            <a:r>
              <a:rPr sz="1600" spc="-3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no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40236D"/>
                </a:solidFill>
                <a:latin typeface="Calibri"/>
                <a:cs typeface="Calibri"/>
              </a:rPr>
              <a:t>av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lable)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6322" y="3530091"/>
            <a:ext cx="60178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Low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 ris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k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mmu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ity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10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Low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 ris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k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mmu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ity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10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High</a:t>
            </a:r>
            <a:r>
              <a:rPr sz="1600" b="1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ris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k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mmu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8605" y="2678810"/>
            <a:ext cx="163068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High</a:t>
            </a:r>
            <a:r>
              <a:rPr sz="1600" b="1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in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iv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du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al</a:t>
            </a:r>
            <a:r>
              <a:rPr sz="1600" b="1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</a:pP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(</a:t>
            </a:r>
            <a:r>
              <a:rPr sz="1600" spc="-1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tm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m</a:t>
            </a:r>
            <a:r>
              <a:rPr sz="1600" spc="-3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7334" y="2678810"/>
            <a:ext cx="181356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600" b="1" spc="-25" dirty="0">
                <a:solidFill>
                  <a:srgbClr val="40236D"/>
                </a:solidFill>
                <a:latin typeface="Calibri"/>
                <a:cs typeface="Calibri"/>
              </a:rPr>
              <a:t>ev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in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iv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du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al</a:t>
            </a:r>
            <a:r>
              <a:rPr sz="1600" b="1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  <a:p>
            <a:pPr marL="227329" marR="173355" algn="ctr">
              <a:lnSpc>
                <a:spcPct val="100000"/>
              </a:lnSpc>
            </a:pP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(</a:t>
            </a:r>
            <a:r>
              <a:rPr sz="1600" spc="-1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tm</a:t>
            </a:r>
            <a:r>
              <a:rPr sz="1600" spc="-2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ofte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236D"/>
                </a:solidFill>
                <a:latin typeface="Calibri"/>
                <a:cs typeface="Calibri"/>
              </a:rPr>
              <a:t>no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40236D"/>
                </a:solidFill>
                <a:latin typeface="Calibri"/>
                <a:cs typeface="Calibri"/>
              </a:rPr>
              <a:t>av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40236D"/>
                </a:solidFill>
                <a:latin typeface="Calibri"/>
                <a:cs typeface="Calibri"/>
              </a:rPr>
              <a:t>lable)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715" y="4486275"/>
            <a:ext cx="1409065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.</a:t>
            </a:r>
            <a:r>
              <a:rPr sz="1400" i="1" spc="-2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40236D"/>
                </a:solidFill>
                <a:latin typeface="Calibri"/>
                <a:cs typeface="Calibri"/>
              </a:rPr>
              <a:t>Col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i="1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lab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ai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69545">
              <a:lnSpc>
                <a:spcPct val="100000"/>
              </a:lnSpc>
            </a:pPr>
            <a:r>
              <a:rPr sz="1400" i="1" spc="-10" dirty="0">
                <a:solidFill>
                  <a:srgbClr val="40236D"/>
                </a:solidFill>
                <a:latin typeface="Calibri"/>
                <a:cs typeface="Calibri"/>
              </a:rPr>
              <a:t>(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i="1" spc="5" dirty="0">
                <a:solidFill>
                  <a:srgbClr val="40236D"/>
                </a:solidFill>
                <a:latin typeface="Calibri"/>
                <a:cs typeface="Calibri"/>
              </a:rPr>
              <a:t>.</a:t>
            </a:r>
            <a:r>
              <a:rPr sz="1400" i="1" spc="-5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.,</a:t>
            </a:r>
            <a:r>
              <a:rPr sz="1400" i="1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40236D"/>
                </a:solidFill>
                <a:latin typeface="Calibri"/>
                <a:cs typeface="Calibri"/>
              </a:rPr>
              <a:t>DH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5</a:t>
            </a:r>
            <a:r>
              <a:rPr sz="1400" i="1" spc="-5" dirty="0">
                <a:solidFill>
                  <a:srgbClr val="40236D"/>
                </a:solidFill>
                <a:latin typeface="Calibri"/>
                <a:cs typeface="Calibri"/>
              </a:rPr>
              <a:t>α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,</a:t>
            </a:r>
            <a:r>
              <a:rPr sz="1400" i="1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K1</a:t>
            </a:r>
            <a:r>
              <a:rPr sz="1400" i="1" spc="-10" dirty="0">
                <a:solidFill>
                  <a:srgbClr val="40236D"/>
                </a:solidFill>
                <a:latin typeface="Calibri"/>
                <a:cs typeface="Calibri"/>
              </a:rPr>
              <a:t>2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12700" marR="848994">
              <a:lnSpc>
                <a:spcPct val="100000"/>
              </a:lnSpc>
            </a:pP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Mi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 R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ts Ra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bb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5494" y="4486275"/>
            <a:ext cx="1750060" cy="148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7660">
              <a:lnSpc>
                <a:spcPct val="100000"/>
              </a:lnSpc>
            </a:pP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Hu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an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ells,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ids, tiss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HP</a:t>
            </a:r>
            <a:r>
              <a:rPr sz="1400" spc="-3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ells,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ids,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tiss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Le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tivi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al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 R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Ma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qu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An</a:t>
            </a:r>
            <a:r>
              <a:rPr sz="1400" b="1" spc="5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mal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ecte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400" b="1" spc="-5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wi</a:t>
            </a:r>
            <a:r>
              <a:rPr sz="1400" b="1" spc="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h so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b="1" spc="-3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BS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0402" y="4486275"/>
            <a:ext cx="1631314" cy="148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2870">
              <a:lnSpc>
                <a:spcPct val="100000"/>
              </a:lnSpc>
            </a:pP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M.</a:t>
            </a:r>
            <a:r>
              <a:rPr sz="1400" i="1" spc="-2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tu</a:t>
            </a:r>
            <a:r>
              <a:rPr sz="1400" i="1" spc="-10" dirty="0">
                <a:solidFill>
                  <a:srgbClr val="40236D"/>
                </a:solidFill>
                <a:latin typeface="Calibri"/>
                <a:cs typeface="Calibri"/>
              </a:rPr>
              <a:t>b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erculosis  </a:t>
            </a:r>
            <a:r>
              <a:rPr sz="1400" spc="-50" dirty="0">
                <a:solidFill>
                  <a:srgbClr val="40236D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ile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vir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 </a:t>
            </a:r>
            <a:r>
              <a:rPr sz="1400" i="1" spc="-2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ra</a:t>
            </a:r>
            <a:r>
              <a:rPr sz="1400" i="1" spc="-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i="1" spc="5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sella</a:t>
            </a:r>
            <a:r>
              <a:rPr sz="1400" i="1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tul</a:t>
            </a:r>
            <a:r>
              <a:rPr sz="1400" i="1" spc="-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40236D"/>
                </a:solidFill>
                <a:latin typeface="Calibri"/>
                <a:cs typeface="Calibri"/>
              </a:rPr>
              <a:t>rensis </a:t>
            </a:r>
            <a:r>
              <a:rPr sz="1400" spc="-100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ellow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ev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er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vir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 Mon</a:t>
            </a:r>
            <a:r>
              <a:rPr sz="1400" spc="-55" dirty="0">
                <a:solidFill>
                  <a:srgbClr val="40236D"/>
                </a:solidFill>
                <a:latin typeface="Calibri"/>
                <a:cs typeface="Calibri"/>
              </a:rPr>
              <a:t>k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x virus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An</a:t>
            </a:r>
            <a:r>
              <a:rPr sz="1400" b="1" spc="5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mal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ecte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400" b="1" spc="-5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wi</a:t>
            </a:r>
            <a:r>
              <a:rPr sz="1400" b="1" spc="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h BS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3</a:t>
            </a:r>
            <a:r>
              <a:rPr sz="1400" b="1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93381" y="4522470"/>
            <a:ext cx="1274445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749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vir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Lass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vir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 Marb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vir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An</a:t>
            </a:r>
            <a:r>
              <a:rPr sz="1400" b="1" spc="5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mal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ected wi</a:t>
            </a:r>
            <a:r>
              <a:rPr sz="1400" b="1" spc="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400" b="1" spc="-3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BS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4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40236D"/>
                </a:solidFill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3510915"/>
            <a:ext cx="19405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Low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 ris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k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40236D"/>
                </a:solidFill>
                <a:latin typeface="Calibri"/>
                <a:cs typeface="Calibri"/>
              </a:rPr>
              <a:t>mmu</a:t>
            </a:r>
            <a:r>
              <a:rPr sz="1600" b="1" spc="-15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40236D"/>
                </a:solidFill>
                <a:latin typeface="Calibri"/>
                <a:cs typeface="Calibri"/>
              </a:rPr>
              <a:t>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1942" y="3959241"/>
            <a:ext cx="11436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Examples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20996" y="198120"/>
            <a:ext cx="4145279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115">
              <a:lnSpc>
                <a:spcPct val="100000"/>
              </a:lnSpc>
            </a:pPr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3419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6773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0203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2408" y="1768601"/>
            <a:ext cx="1033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A/BS</a:t>
            </a:r>
            <a:r>
              <a:rPr sz="2400" b="1" u="heavy" spc="-1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2400" b="1" u="heavy" spc="-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2400" b="1" u="heavy" spc="-15" dirty="0">
                <a:solidFill>
                  <a:srgbClr val="40236D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3275" y="2205101"/>
            <a:ext cx="7537450" cy="29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275" y="2205101"/>
            <a:ext cx="7537450" cy="292100"/>
          </a:xfrm>
          <a:custGeom>
            <a:avLst/>
            <a:gdLst/>
            <a:ahLst/>
            <a:cxnLst/>
            <a:rect l="l" t="t" r="r" b="b"/>
            <a:pathLst>
              <a:path w="7537450" h="292100">
                <a:moveTo>
                  <a:pt x="0" y="73025"/>
                </a:moveTo>
                <a:lnTo>
                  <a:pt x="7391400" y="73025"/>
                </a:lnTo>
                <a:lnTo>
                  <a:pt x="7391400" y="0"/>
                </a:lnTo>
                <a:lnTo>
                  <a:pt x="7537450" y="146050"/>
                </a:lnTo>
                <a:lnTo>
                  <a:pt x="7391400" y="292100"/>
                </a:lnTo>
                <a:lnTo>
                  <a:pt x="7391400" y="219075"/>
                </a:lnTo>
                <a:lnTo>
                  <a:pt x="0" y="219075"/>
                </a:lnTo>
                <a:lnTo>
                  <a:pt x="0" y="73025"/>
                </a:lnTo>
                <a:close/>
              </a:path>
            </a:pathLst>
          </a:custGeom>
          <a:ln w="25400">
            <a:solidFill>
              <a:srgbClr val="224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2393" y="2590038"/>
            <a:ext cx="159766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b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ts,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w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,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et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at</a:t>
            </a:r>
            <a:r>
              <a:rPr sz="1400" spc="-3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x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itrile</a:t>
            </a:r>
            <a:r>
              <a:rPr sz="1400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glo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7673" y="2590038"/>
            <a:ext cx="1633220" cy="233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7015">
              <a:lnSpc>
                <a:spcPct val="100000"/>
              </a:lnSpc>
            </a:pP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All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ma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ip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tions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orme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400" spc="-4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sid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 BSC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Ful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lot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ing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n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ot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le</a:t>
            </a:r>
            <a:r>
              <a:rPr sz="1400" spc="-3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lab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at</a:t>
            </a:r>
            <a:r>
              <a:rPr sz="1400" spc="-3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x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itrile</a:t>
            </a:r>
            <a:r>
              <a:rPr sz="1400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glo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12700" marR="27305">
              <a:lnSpc>
                <a:spcPct val="100000"/>
              </a:lnSpc>
            </a:pPr>
            <a:r>
              <a:rPr sz="1400" dirty="0">
                <a:solidFill>
                  <a:srgbClr val="40236D"/>
                </a:solidFill>
                <a:latin typeface="Arial"/>
                <a:cs typeface="Arial"/>
              </a:rPr>
              <a:t>•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BS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-3</a:t>
            </a:r>
            <a:r>
              <a:rPr sz="1400" spc="-4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rk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 Ap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opri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 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1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400" spc="-3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0781" y="2626614"/>
            <a:ext cx="1454150" cy="1697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All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 in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ed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p 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d in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lu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ing BS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-3</a:t>
            </a:r>
            <a:endParaRPr sz="1400">
              <a:latin typeface="Calibri"/>
              <a:cs typeface="Calibri"/>
            </a:endParaRPr>
          </a:p>
          <a:p>
            <a:pPr marL="12700" marR="193675">
              <a:lnSpc>
                <a:spcPct val="100000"/>
              </a:lnSpc>
            </a:pPr>
            <a:r>
              <a:rPr sz="1400" spc="-3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iti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essu</a:t>
            </a:r>
            <a:r>
              <a:rPr sz="1400" spc="-3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suit</a:t>
            </a:r>
            <a:endParaRPr sz="1400">
              <a:latin typeface="Calibri"/>
              <a:cs typeface="Calibri"/>
            </a:endParaRPr>
          </a:p>
          <a:p>
            <a:pPr marL="12700" marR="41275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Spe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ial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 f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ility 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gi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ring </a:t>
            </a:r>
            <a:r>
              <a:rPr sz="1400" spc="-3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9573" y="2590038"/>
            <a:ext cx="1607820" cy="233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b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ts,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w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,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et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 p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at</a:t>
            </a:r>
            <a:r>
              <a:rPr sz="1400" spc="-3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x 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itrile</a:t>
            </a:r>
            <a:r>
              <a:rPr sz="1400" spc="1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glo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 marL="12700" marR="503555">
              <a:lnSpc>
                <a:spcPct val="100000"/>
              </a:lnSpc>
              <a:buClr>
                <a:srgbClr val="40236D"/>
              </a:buClr>
              <a:buFont typeface="Arial"/>
              <a:buChar char="•"/>
              <a:tabLst>
                <a:tab pos="113664" algn="l"/>
              </a:tabLst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when 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nt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in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ed</a:t>
            </a:r>
            <a:endParaRPr sz="1400">
              <a:latin typeface="Calibri"/>
              <a:cs typeface="Calibri"/>
            </a:endParaRPr>
          </a:p>
          <a:p>
            <a:pPr marL="12700" marR="97155">
              <a:lnSpc>
                <a:spcPct val="100000"/>
              </a:lnSpc>
              <a:buClr>
                <a:srgbClr val="40236D"/>
              </a:buClr>
              <a:buFont typeface="Arial"/>
              <a:buChar char="•"/>
              <a:tabLst>
                <a:tab pos="113664" algn="l"/>
              </a:tabLst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ub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le glo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when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essa</a:t>
            </a:r>
            <a:r>
              <a:rPr sz="1400" spc="1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12700" marR="93980">
              <a:lnSpc>
                <a:spcPct val="100000"/>
              </a:lnSpc>
              <a:buClr>
                <a:srgbClr val="40236D"/>
              </a:buClr>
              <a:buFont typeface="Arial"/>
              <a:buChar char="•"/>
              <a:tabLst>
                <a:tab pos="113664" algn="l"/>
              </a:tabLst>
            </a:pP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glo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ash</a:t>
            </a:r>
            <a:r>
              <a:rPr sz="1400" spc="-20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nd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f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er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rki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113030" indent="-100330">
              <a:lnSpc>
                <a:spcPct val="100000"/>
              </a:lnSpc>
              <a:buClr>
                <a:srgbClr val="40236D"/>
              </a:buClr>
              <a:buFont typeface="Arial"/>
              <a:buChar char="•"/>
              <a:tabLst>
                <a:tab pos="113664" algn="l"/>
              </a:tabLst>
            </a:pP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t</a:t>
            </a:r>
            <a:r>
              <a:rPr sz="1400" spc="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236D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e-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40236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glo</a:t>
            </a:r>
            <a:r>
              <a:rPr sz="1400" spc="-10" dirty="0">
                <a:solidFill>
                  <a:srgbClr val="40236D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40236D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0996" y="198120"/>
            <a:ext cx="4145279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115">
              <a:lnSpc>
                <a:spcPct val="100000"/>
              </a:lnSpc>
            </a:pPr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5426" y="2438398"/>
            <a:ext cx="6878573" cy="4419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1293130"/>
            <a:ext cx="4314190" cy="101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doo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limit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traf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ic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sink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available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rfa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disinfect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3733800"/>
            <a:ext cx="685800" cy="1219200"/>
          </a:xfrm>
          <a:custGeom>
            <a:avLst/>
            <a:gdLst/>
            <a:ahLst/>
            <a:cxnLst/>
            <a:rect l="l" t="t" r="r" b="b"/>
            <a:pathLst>
              <a:path w="685800" h="1219200">
                <a:moveTo>
                  <a:pt x="0" y="609600"/>
                </a:moveTo>
                <a:lnTo>
                  <a:pt x="1136" y="559602"/>
                </a:lnTo>
                <a:lnTo>
                  <a:pt x="4488" y="510718"/>
                </a:lnTo>
                <a:lnTo>
                  <a:pt x="9966" y="463104"/>
                </a:lnTo>
                <a:lnTo>
                  <a:pt x="17483" y="416917"/>
                </a:lnTo>
                <a:lnTo>
                  <a:pt x="26949" y="372314"/>
                </a:lnTo>
                <a:lnTo>
                  <a:pt x="38277" y="329451"/>
                </a:lnTo>
                <a:lnTo>
                  <a:pt x="51379" y="288486"/>
                </a:lnTo>
                <a:lnTo>
                  <a:pt x="66165" y="249576"/>
                </a:lnTo>
                <a:lnTo>
                  <a:pt x="82549" y="212877"/>
                </a:lnTo>
                <a:lnTo>
                  <a:pt x="100441" y="178546"/>
                </a:lnTo>
                <a:lnTo>
                  <a:pt x="140396" y="117616"/>
                </a:lnTo>
                <a:lnTo>
                  <a:pt x="185327" y="68041"/>
                </a:lnTo>
                <a:lnTo>
                  <a:pt x="234525" y="31077"/>
                </a:lnTo>
                <a:lnTo>
                  <a:pt x="287285" y="7978"/>
                </a:lnTo>
                <a:lnTo>
                  <a:pt x="342900" y="0"/>
                </a:lnTo>
                <a:lnTo>
                  <a:pt x="371020" y="2020"/>
                </a:lnTo>
                <a:lnTo>
                  <a:pt x="398514" y="7978"/>
                </a:lnTo>
                <a:lnTo>
                  <a:pt x="451274" y="31077"/>
                </a:lnTo>
                <a:lnTo>
                  <a:pt x="500472" y="68041"/>
                </a:lnTo>
                <a:lnTo>
                  <a:pt x="545403" y="117616"/>
                </a:lnTo>
                <a:lnTo>
                  <a:pt x="585358" y="178546"/>
                </a:lnTo>
                <a:lnTo>
                  <a:pt x="603250" y="212877"/>
                </a:lnTo>
                <a:lnTo>
                  <a:pt x="619634" y="249576"/>
                </a:lnTo>
                <a:lnTo>
                  <a:pt x="634420" y="288486"/>
                </a:lnTo>
                <a:lnTo>
                  <a:pt x="647522" y="329451"/>
                </a:lnTo>
                <a:lnTo>
                  <a:pt x="658850" y="372314"/>
                </a:lnTo>
                <a:lnTo>
                  <a:pt x="668316" y="416917"/>
                </a:lnTo>
                <a:lnTo>
                  <a:pt x="675833" y="463104"/>
                </a:lnTo>
                <a:lnTo>
                  <a:pt x="681311" y="510718"/>
                </a:lnTo>
                <a:lnTo>
                  <a:pt x="684663" y="559602"/>
                </a:lnTo>
                <a:lnTo>
                  <a:pt x="685800" y="609600"/>
                </a:lnTo>
                <a:lnTo>
                  <a:pt x="684663" y="659597"/>
                </a:lnTo>
                <a:lnTo>
                  <a:pt x="681311" y="708481"/>
                </a:lnTo>
                <a:lnTo>
                  <a:pt x="675833" y="756095"/>
                </a:lnTo>
                <a:lnTo>
                  <a:pt x="668316" y="802282"/>
                </a:lnTo>
                <a:lnTo>
                  <a:pt x="658850" y="846885"/>
                </a:lnTo>
                <a:lnTo>
                  <a:pt x="647522" y="889748"/>
                </a:lnTo>
                <a:lnTo>
                  <a:pt x="634420" y="930713"/>
                </a:lnTo>
                <a:lnTo>
                  <a:pt x="619634" y="969623"/>
                </a:lnTo>
                <a:lnTo>
                  <a:pt x="603250" y="1006322"/>
                </a:lnTo>
                <a:lnTo>
                  <a:pt x="585358" y="1040653"/>
                </a:lnTo>
                <a:lnTo>
                  <a:pt x="545403" y="1101583"/>
                </a:lnTo>
                <a:lnTo>
                  <a:pt x="500472" y="1151158"/>
                </a:lnTo>
                <a:lnTo>
                  <a:pt x="451274" y="1188122"/>
                </a:lnTo>
                <a:lnTo>
                  <a:pt x="398514" y="1211221"/>
                </a:lnTo>
                <a:lnTo>
                  <a:pt x="342900" y="1219200"/>
                </a:lnTo>
                <a:lnTo>
                  <a:pt x="314779" y="1217179"/>
                </a:lnTo>
                <a:lnTo>
                  <a:pt x="287285" y="1211221"/>
                </a:lnTo>
                <a:lnTo>
                  <a:pt x="234525" y="1188122"/>
                </a:lnTo>
                <a:lnTo>
                  <a:pt x="185327" y="1151158"/>
                </a:lnTo>
                <a:lnTo>
                  <a:pt x="140396" y="1101583"/>
                </a:lnTo>
                <a:lnTo>
                  <a:pt x="100441" y="1040653"/>
                </a:lnTo>
                <a:lnTo>
                  <a:pt x="82549" y="1006322"/>
                </a:lnTo>
                <a:lnTo>
                  <a:pt x="66165" y="969623"/>
                </a:lnTo>
                <a:lnTo>
                  <a:pt x="51379" y="930713"/>
                </a:lnTo>
                <a:lnTo>
                  <a:pt x="38277" y="889748"/>
                </a:lnTo>
                <a:lnTo>
                  <a:pt x="26949" y="846885"/>
                </a:lnTo>
                <a:lnTo>
                  <a:pt x="17483" y="802282"/>
                </a:lnTo>
                <a:lnTo>
                  <a:pt x="9966" y="756095"/>
                </a:lnTo>
                <a:lnTo>
                  <a:pt x="4488" y="708481"/>
                </a:lnTo>
                <a:lnTo>
                  <a:pt x="1136" y="659597"/>
                </a:lnTo>
                <a:lnTo>
                  <a:pt x="0" y="609600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2800" y="4038600"/>
            <a:ext cx="838200" cy="519430"/>
          </a:xfrm>
          <a:custGeom>
            <a:avLst/>
            <a:gdLst/>
            <a:ahLst/>
            <a:cxnLst/>
            <a:rect l="l" t="t" r="r" b="b"/>
            <a:pathLst>
              <a:path w="838200" h="519429">
                <a:moveTo>
                  <a:pt x="0" y="259587"/>
                </a:moveTo>
                <a:lnTo>
                  <a:pt x="5483" y="217477"/>
                </a:lnTo>
                <a:lnTo>
                  <a:pt x="21360" y="177531"/>
                </a:lnTo>
                <a:lnTo>
                  <a:pt x="46768" y="140285"/>
                </a:lnTo>
                <a:lnTo>
                  <a:pt x="80845" y="106271"/>
                </a:lnTo>
                <a:lnTo>
                  <a:pt x="122729" y="76025"/>
                </a:lnTo>
                <a:lnTo>
                  <a:pt x="171559" y="50080"/>
                </a:lnTo>
                <a:lnTo>
                  <a:pt x="226473" y="28971"/>
                </a:lnTo>
                <a:lnTo>
                  <a:pt x="286609" y="13232"/>
                </a:lnTo>
                <a:lnTo>
                  <a:pt x="351105" y="3397"/>
                </a:lnTo>
                <a:lnTo>
                  <a:pt x="419100" y="0"/>
                </a:lnTo>
                <a:lnTo>
                  <a:pt x="487094" y="3397"/>
                </a:lnTo>
                <a:lnTo>
                  <a:pt x="551590" y="13232"/>
                </a:lnTo>
                <a:lnTo>
                  <a:pt x="611726" y="28971"/>
                </a:lnTo>
                <a:lnTo>
                  <a:pt x="666640" y="50080"/>
                </a:lnTo>
                <a:lnTo>
                  <a:pt x="715470" y="76025"/>
                </a:lnTo>
                <a:lnTo>
                  <a:pt x="757354" y="106271"/>
                </a:lnTo>
                <a:lnTo>
                  <a:pt x="791431" y="140285"/>
                </a:lnTo>
                <a:lnTo>
                  <a:pt x="816839" y="177531"/>
                </a:lnTo>
                <a:lnTo>
                  <a:pt x="832716" y="217477"/>
                </a:lnTo>
                <a:lnTo>
                  <a:pt x="838200" y="259587"/>
                </a:lnTo>
                <a:lnTo>
                  <a:pt x="836811" y="280863"/>
                </a:lnTo>
                <a:lnTo>
                  <a:pt x="832716" y="301667"/>
                </a:lnTo>
                <a:lnTo>
                  <a:pt x="816839" y="341595"/>
                </a:lnTo>
                <a:lnTo>
                  <a:pt x="791431" y="378834"/>
                </a:lnTo>
                <a:lnTo>
                  <a:pt x="757354" y="412849"/>
                </a:lnTo>
                <a:lnTo>
                  <a:pt x="715470" y="443102"/>
                </a:lnTo>
                <a:lnTo>
                  <a:pt x="666640" y="469058"/>
                </a:lnTo>
                <a:lnTo>
                  <a:pt x="611726" y="490180"/>
                </a:lnTo>
                <a:lnTo>
                  <a:pt x="551590" y="505931"/>
                </a:lnTo>
                <a:lnTo>
                  <a:pt x="487094" y="515775"/>
                </a:lnTo>
                <a:lnTo>
                  <a:pt x="419100" y="519175"/>
                </a:lnTo>
                <a:lnTo>
                  <a:pt x="384719" y="518314"/>
                </a:lnTo>
                <a:lnTo>
                  <a:pt x="351105" y="515775"/>
                </a:lnTo>
                <a:lnTo>
                  <a:pt x="286609" y="505931"/>
                </a:lnTo>
                <a:lnTo>
                  <a:pt x="226473" y="490180"/>
                </a:lnTo>
                <a:lnTo>
                  <a:pt x="171559" y="469058"/>
                </a:lnTo>
                <a:lnTo>
                  <a:pt x="122729" y="443102"/>
                </a:lnTo>
                <a:lnTo>
                  <a:pt x="80845" y="412849"/>
                </a:lnTo>
                <a:lnTo>
                  <a:pt x="46768" y="378834"/>
                </a:lnTo>
                <a:lnTo>
                  <a:pt x="21360" y="341595"/>
                </a:lnTo>
                <a:lnTo>
                  <a:pt x="5483" y="301667"/>
                </a:lnTo>
                <a:lnTo>
                  <a:pt x="0" y="259587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4357751"/>
            <a:ext cx="838200" cy="519430"/>
          </a:xfrm>
          <a:custGeom>
            <a:avLst/>
            <a:gdLst/>
            <a:ahLst/>
            <a:cxnLst/>
            <a:rect l="l" t="t" r="r" b="b"/>
            <a:pathLst>
              <a:path w="838200" h="519429">
                <a:moveTo>
                  <a:pt x="0" y="259461"/>
                </a:moveTo>
                <a:lnTo>
                  <a:pt x="5483" y="217384"/>
                </a:lnTo>
                <a:lnTo>
                  <a:pt x="21360" y="177466"/>
                </a:lnTo>
                <a:lnTo>
                  <a:pt x="46768" y="140241"/>
                </a:lnTo>
                <a:lnTo>
                  <a:pt x="80845" y="106244"/>
                </a:lnTo>
                <a:lnTo>
                  <a:pt x="122729" y="76009"/>
                </a:lnTo>
                <a:lnTo>
                  <a:pt x="171559" y="50072"/>
                </a:lnTo>
                <a:lnTo>
                  <a:pt x="226473" y="28968"/>
                </a:lnTo>
                <a:lnTo>
                  <a:pt x="286609" y="13231"/>
                </a:lnTo>
                <a:lnTo>
                  <a:pt x="351105" y="3396"/>
                </a:lnTo>
                <a:lnTo>
                  <a:pt x="419100" y="0"/>
                </a:lnTo>
                <a:lnTo>
                  <a:pt x="487094" y="3396"/>
                </a:lnTo>
                <a:lnTo>
                  <a:pt x="551590" y="13231"/>
                </a:lnTo>
                <a:lnTo>
                  <a:pt x="611726" y="28968"/>
                </a:lnTo>
                <a:lnTo>
                  <a:pt x="666640" y="50072"/>
                </a:lnTo>
                <a:lnTo>
                  <a:pt x="715470" y="76009"/>
                </a:lnTo>
                <a:lnTo>
                  <a:pt x="757354" y="106244"/>
                </a:lnTo>
                <a:lnTo>
                  <a:pt x="791431" y="140241"/>
                </a:lnTo>
                <a:lnTo>
                  <a:pt x="816839" y="177466"/>
                </a:lnTo>
                <a:lnTo>
                  <a:pt x="832716" y="217384"/>
                </a:lnTo>
                <a:lnTo>
                  <a:pt x="838200" y="259461"/>
                </a:lnTo>
                <a:lnTo>
                  <a:pt x="836811" y="280753"/>
                </a:lnTo>
                <a:lnTo>
                  <a:pt x="832716" y="301571"/>
                </a:lnTo>
                <a:lnTo>
                  <a:pt x="816839" y="341517"/>
                </a:lnTo>
                <a:lnTo>
                  <a:pt x="791431" y="378763"/>
                </a:lnTo>
                <a:lnTo>
                  <a:pt x="757354" y="412777"/>
                </a:lnTo>
                <a:lnTo>
                  <a:pt x="715470" y="443023"/>
                </a:lnTo>
                <a:lnTo>
                  <a:pt x="666640" y="468968"/>
                </a:lnTo>
                <a:lnTo>
                  <a:pt x="611726" y="490077"/>
                </a:lnTo>
                <a:lnTo>
                  <a:pt x="551590" y="505816"/>
                </a:lnTo>
                <a:lnTo>
                  <a:pt x="487094" y="515651"/>
                </a:lnTo>
                <a:lnTo>
                  <a:pt x="419100" y="519049"/>
                </a:lnTo>
                <a:lnTo>
                  <a:pt x="384719" y="518188"/>
                </a:lnTo>
                <a:lnTo>
                  <a:pt x="351105" y="515651"/>
                </a:lnTo>
                <a:lnTo>
                  <a:pt x="286609" y="505816"/>
                </a:lnTo>
                <a:lnTo>
                  <a:pt x="226473" y="490077"/>
                </a:lnTo>
                <a:lnTo>
                  <a:pt x="171559" y="468968"/>
                </a:lnTo>
                <a:lnTo>
                  <a:pt x="122729" y="443023"/>
                </a:lnTo>
                <a:lnTo>
                  <a:pt x="80845" y="412777"/>
                </a:lnTo>
                <a:lnTo>
                  <a:pt x="46768" y="378763"/>
                </a:lnTo>
                <a:lnTo>
                  <a:pt x="21360" y="341517"/>
                </a:lnTo>
                <a:lnTo>
                  <a:pt x="5483" y="301571"/>
                </a:lnTo>
                <a:lnTo>
                  <a:pt x="0" y="259461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3855" y="198120"/>
            <a:ext cx="1196339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2515" y="198120"/>
            <a:ext cx="606551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1388" y="198120"/>
            <a:ext cx="3294888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997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293130"/>
            <a:ext cx="4104640" cy="521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Limit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ss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355600" marR="39624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eating,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drinking,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applying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smetics</a:t>
            </a:r>
            <a:r>
              <a:rPr sz="2000" spc="-6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ntact len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mouth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pipett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Gloves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worn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protecti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eyewear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 rec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mme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Minimize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lashes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aero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ols</a:t>
            </a:r>
            <a:endParaRPr sz="2000">
              <a:latin typeface="Arial"/>
              <a:cs typeface="Arial"/>
            </a:endParaRPr>
          </a:p>
          <a:p>
            <a:pPr marL="355600" marR="93218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waste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work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rfa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355600" marR="9969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Biological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waste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ould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placed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a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biohaza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 box,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labele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outside for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pick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¾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full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400" y="2057400"/>
            <a:ext cx="3651250" cy="3324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1371" y="198120"/>
            <a:ext cx="1196339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0032" y="198120"/>
            <a:ext cx="606551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8903" y="198120"/>
            <a:ext cx="3357372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774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2487675"/>
            <a:ext cx="6934200" cy="437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4191000"/>
            <a:ext cx="990600" cy="1066800"/>
          </a:xfrm>
          <a:custGeom>
            <a:avLst/>
            <a:gdLst/>
            <a:ahLst/>
            <a:cxnLst/>
            <a:rect l="l" t="t" r="r" b="b"/>
            <a:pathLst>
              <a:path w="990600" h="1066800">
                <a:moveTo>
                  <a:pt x="0" y="533400"/>
                </a:moveTo>
                <a:lnTo>
                  <a:pt x="1641" y="489645"/>
                </a:lnTo>
                <a:lnTo>
                  <a:pt x="6482" y="446867"/>
                </a:lnTo>
                <a:lnTo>
                  <a:pt x="14394" y="405201"/>
                </a:lnTo>
                <a:lnTo>
                  <a:pt x="25249" y="364784"/>
                </a:lnTo>
                <a:lnTo>
                  <a:pt x="38921" y="325755"/>
                </a:lnTo>
                <a:lnTo>
                  <a:pt x="55282" y="288249"/>
                </a:lnTo>
                <a:lnTo>
                  <a:pt x="74204" y="252404"/>
                </a:lnTo>
                <a:lnTo>
                  <a:pt x="95560" y="218358"/>
                </a:lnTo>
                <a:lnTo>
                  <a:pt x="119223" y="186248"/>
                </a:lnTo>
                <a:lnTo>
                  <a:pt x="145065" y="156210"/>
                </a:lnTo>
                <a:lnTo>
                  <a:pt x="172959" y="128381"/>
                </a:lnTo>
                <a:lnTo>
                  <a:pt x="202777" y="102900"/>
                </a:lnTo>
                <a:lnTo>
                  <a:pt x="234392" y="79903"/>
                </a:lnTo>
                <a:lnTo>
                  <a:pt x="267676" y="59527"/>
                </a:lnTo>
                <a:lnTo>
                  <a:pt x="302502" y="41910"/>
                </a:lnTo>
                <a:lnTo>
                  <a:pt x="338742" y="27188"/>
                </a:lnTo>
                <a:lnTo>
                  <a:pt x="376269" y="15499"/>
                </a:lnTo>
                <a:lnTo>
                  <a:pt x="414957" y="6979"/>
                </a:lnTo>
                <a:lnTo>
                  <a:pt x="454676" y="1767"/>
                </a:lnTo>
                <a:lnTo>
                  <a:pt x="495300" y="0"/>
                </a:lnTo>
                <a:lnTo>
                  <a:pt x="535923" y="1767"/>
                </a:lnTo>
                <a:lnTo>
                  <a:pt x="575642" y="6979"/>
                </a:lnTo>
                <a:lnTo>
                  <a:pt x="614330" y="15499"/>
                </a:lnTo>
                <a:lnTo>
                  <a:pt x="651857" y="27188"/>
                </a:lnTo>
                <a:lnTo>
                  <a:pt x="688097" y="41910"/>
                </a:lnTo>
                <a:lnTo>
                  <a:pt x="722923" y="59527"/>
                </a:lnTo>
                <a:lnTo>
                  <a:pt x="756207" y="79903"/>
                </a:lnTo>
                <a:lnTo>
                  <a:pt x="787822" y="102900"/>
                </a:lnTo>
                <a:lnTo>
                  <a:pt x="817640" y="128381"/>
                </a:lnTo>
                <a:lnTo>
                  <a:pt x="845534" y="156210"/>
                </a:lnTo>
                <a:lnTo>
                  <a:pt x="871376" y="186248"/>
                </a:lnTo>
                <a:lnTo>
                  <a:pt x="895039" y="218358"/>
                </a:lnTo>
                <a:lnTo>
                  <a:pt x="916395" y="252404"/>
                </a:lnTo>
                <a:lnTo>
                  <a:pt x="935317" y="288249"/>
                </a:lnTo>
                <a:lnTo>
                  <a:pt x="951678" y="325755"/>
                </a:lnTo>
                <a:lnTo>
                  <a:pt x="965350" y="364784"/>
                </a:lnTo>
                <a:lnTo>
                  <a:pt x="976205" y="405201"/>
                </a:lnTo>
                <a:lnTo>
                  <a:pt x="984117" y="446867"/>
                </a:lnTo>
                <a:lnTo>
                  <a:pt x="988958" y="489645"/>
                </a:lnTo>
                <a:lnTo>
                  <a:pt x="990600" y="533400"/>
                </a:lnTo>
                <a:lnTo>
                  <a:pt x="988958" y="577154"/>
                </a:lnTo>
                <a:lnTo>
                  <a:pt x="984117" y="619932"/>
                </a:lnTo>
                <a:lnTo>
                  <a:pt x="976205" y="661598"/>
                </a:lnTo>
                <a:lnTo>
                  <a:pt x="965350" y="702015"/>
                </a:lnTo>
                <a:lnTo>
                  <a:pt x="951678" y="741044"/>
                </a:lnTo>
                <a:lnTo>
                  <a:pt x="935317" y="778550"/>
                </a:lnTo>
                <a:lnTo>
                  <a:pt x="916395" y="814395"/>
                </a:lnTo>
                <a:lnTo>
                  <a:pt x="895039" y="848441"/>
                </a:lnTo>
                <a:lnTo>
                  <a:pt x="871376" y="880551"/>
                </a:lnTo>
                <a:lnTo>
                  <a:pt x="845534" y="910589"/>
                </a:lnTo>
                <a:lnTo>
                  <a:pt x="817640" y="938418"/>
                </a:lnTo>
                <a:lnTo>
                  <a:pt x="787822" y="963899"/>
                </a:lnTo>
                <a:lnTo>
                  <a:pt x="756207" y="986896"/>
                </a:lnTo>
                <a:lnTo>
                  <a:pt x="722923" y="1007272"/>
                </a:lnTo>
                <a:lnTo>
                  <a:pt x="688097" y="1024889"/>
                </a:lnTo>
                <a:lnTo>
                  <a:pt x="651857" y="1039611"/>
                </a:lnTo>
                <a:lnTo>
                  <a:pt x="614330" y="1051300"/>
                </a:lnTo>
                <a:lnTo>
                  <a:pt x="575642" y="1059820"/>
                </a:lnTo>
                <a:lnTo>
                  <a:pt x="535923" y="1065032"/>
                </a:lnTo>
                <a:lnTo>
                  <a:pt x="495300" y="1066800"/>
                </a:lnTo>
                <a:lnTo>
                  <a:pt x="454676" y="1065032"/>
                </a:lnTo>
                <a:lnTo>
                  <a:pt x="414957" y="1059820"/>
                </a:lnTo>
                <a:lnTo>
                  <a:pt x="376269" y="1051300"/>
                </a:lnTo>
                <a:lnTo>
                  <a:pt x="338742" y="1039611"/>
                </a:lnTo>
                <a:lnTo>
                  <a:pt x="302502" y="1024889"/>
                </a:lnTo>
                <a:lnTo>
                  <a:pt x="267676" y="1007272"/>
                </a:lnTo>
                <a:lnTo>
                  <a:pt x="234392" y="986896"/>
                </a:lnTo>
                <a:lnTo>
                  <a:pt x="202777" y="963899"/>
                </a:lnTo>
                <a:lnTo>
                  <a:pt x="172959" y="938418"/>
                </a:lnTo>
                <a:lnTo>
                  <a:pt x="145065" y="910589"/>
                </a:lnTo>
                <a:lnTo>
                  <a:pt x="119223" y="880551"/>
                </a:lnTo>
                <a:lnTo>
                  <a:pt x="95560" y="848441"/>
                </a:lnTo>
                <a:lnTo>
                  <a:pt x="74204" y="814395"/>
                </a:lnTo>
                <a:lnTo>
                  <a:pt x="55282" y="778550"/>
                </a:lnTo>
                <a:lnTo>
                  <a:pt x="38921" y="741044"/>
                </a:lnTo>
                <a:lnTo>
                  <a:pt x="25249" y="702015"/>
                </a:lnTo>
                <a:lnTo>
                  <a:pt x="14394" y="661598"/>
                </a:lnTo>
                <a:lnTo>
                  <a:pt x="6482" y="619932"/>
                </a:lnTo>
                <a:lnTo>
                  <a:pt x="1641" y="577154"/>
                </a:lnTo>
                <a:lnTo>
                  <a:pt x="0" y="533400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1800" y="4572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114300" y="0"/>
                </a:lnTo>
                <a:lnTo>
                  <a:pt x="128937" y="928"/>
                </a:lnTo>
                <a:lnTo>
                  <a:pt x="143018" y="3638"/>
                </a:lnTo>
                <a:lnTo>
                  <a:pt x="180780" y="21315"/>
                </a:lnTo>
                <a:lnTo>
                  <a:pt x="209425" y="50914"/>
                </a:lnTo>
                <a:lnTo>
                  <a:pt x="225868" y="89351"/>
                </a:lnTo>
                <a:lnTo>
                  <a:pt x="228600" y="114300"/>
                </a:lnTo>
                <a:lnTo>
                  <a:pt x="227671" y="128937"/>
                </a:lnTo>
                <a:lnTo>
                  <a:pt x="224961" y="143018"/>
                </a:lnTo>
                <a:lnTo>
                  <a:pt x="207284" y="180780"/>
                </a:lnTo>
                <a:lnTo>
                  <a:pt x="177685" y="209425"/>
                </a:lnTo>
                <a:lnTo>
                  <a:pt x="139248" y="225868"/>
                </a:lnTo>
                <a:lnTo>
                  <a:pt x="114300" y="228600"/>
                </a:lnTo>
                <a:lnTo>
                  <a:pt x="99662" y="227671"/>
                </a:lnTo>
                <a:lnTo>
                  <a:pt x="85581" y="224961"/>
                </a:lnTo>
                <a:lnTo>
                  <a:pt x="47819" y="207284"/>
                </a:lnTo>
                <a:lnTo>
                  <a:pt x="19174" y="177685"/>
                </a:lnTo>
                <a:lnTo>
                  <a:pt x="2731" y="139248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4800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3489" y="223433"/>
                </a:lnTo>
                <a:lnTo>
                  <a:pt x="13594" y="182392"/>
                </a:lnTo>
                <a:lnTo>
                  <a:pt x="29763" y="144124"/>
                </a:lnTo>
                <a:lnTo>
                  <a:pt x="51450" y="109179"/>
                </a:lnTo>
                <a:lnTo>
                  <a:pt x="78104" y="78105"/>
                </a:lnTo>
                <a:lnTo>
                  <a:pt x="109179" y="51450"/>
                </a:lnTo>
                <a:lnTo>
                  <a:pt x="144124" y="29763"/>
                </a:lnTo>
                <a:lnTo>
                  <a:pt x="182392" y="13594"/>
                </a:lnTo>
                <a:lnTo>
                  <a:pt x="223433" y="3489"/>
                </a:lnTo>
                <a:lnTo>
                  <a:pt x="266700" y="0"/>
                </a:lnTo>
                <a:lnTo>
                  <a:pt x="288577" y="883"/>
                </a:lnTo>
                <a:lnTo>
                  <a:pt x="309966" y="3489"/>
                </a:lnTo>
                <a:lnTo>
                  <a:pt x="351007" y="13594"/>
                </a:lnTo>
                <a:lnTo>
                  <a:pt x="389275" y="29763"/>
                </a:lnTo>
                <a:lnTo>
                  <a:pt x="424220" y="51450"/>
                </a:lnTo>
                <a:lnTo>
                  <a:pt x="455295" y="78105"/>
                </a:lnTo>
                <a:lnTo>
                  <a:pt x="481949" y="109179"/>
                </a:lnTo>
                <a:lnTo>
                  <a:pt x="503636" y="144124"/>
                </a:lnTo>
                <a:lnTo>
                  <a:pt x="519805" y="182392"/>
                </a:lnTo>
                <a:lnTo>
                  <a:pt x="529910" y="223433"/>
                </a:lnTo>
                <a:lnTo>
                  <a:pt x="533400" y="266700"/>
                </a:lnTo>
                <a:lnTo>
                  <a:pt x="532516" y="288577"/>
                </a:lnTo>
                <a:lnTo>
                  <a:pt x="529910" y="309966"/>
                </a:lnTo>
                <a:lnTo>
                  <a:pt x="519805" y="351007"/>
                </a:lnTo>
                <a:lnTo>
                  <a:pt x="503636" y="389275"/>
                </a:lnTo>
                <a:lnTo>
                  <a:pt x="481949" y="424220"/>
                </a:lnTo>
                <a:lnTo>
                  <a:pt x="455295" y="455294"/>
                </a:lnTo>
                <a:lnTo>
                  <a:pt x="424220" y="481949"/>
                </a:lnTo>
                <a:lnTo>
                  <a:pt x="389275" y="503636"/>
                </a:lnTo>
                <a:lnTo>
                  <a:pt x="351007" y="519805"/>
                </a:lnTo>
                <a:lnTo>
                  <a:pt x="309966" y="529910"/>
                </a:lnTo>
                <a:lnTo>
                  <a:pt x="266700" y="533400"/>
                </a:lnTo>
                <a:lnTo>
                  <a:pt x="244822" y="532516"/>
                </a:lnTo>
                <a:lnTo>
                  <a:pt x="223433" y="529910"/>
                </a:lnTo>
                <a:lnTo>
                  <a:pt x="182392" y="519805"/>
                </a:lnTo>
                <a:lnTo>
                  <a:pt x="144124" y="503636"/>
                </a:lnTo>
                <a:lnTo>
                  <a:pt x="109179" y="481949"/>
                </a:lnTo>
                <a:lnTo>
                  <a:pt x="78104" y="455294"/>
                </a:lnTo>
                <a:lnTo>
                  <a:pt x="51450" y="424220"/>
                </a:lnTo>
                <a:lnTo>
                  <a:pt x="29763" y="389275"/>
                </a:lnTo>
                <a:lnTo>
                  <a:pt x="13594" y="351007"/>
                </a:lnTo>
                <a:lnTo>
                  <a:pt x="3489" y="309966"/>
                </a:lnTo>
                <a:lnTo>
                  <a:pt x="0" y="266700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4191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114300" y="0"/>
                </a:lnTo>
                <a:lnTo>
                  <a:pt x="128937" y="928"/>
                </a:lnTo>
                <a:lnTo>
                  <a:pt x="143018" y="3638"/>
                </a:lnTo>
                <a:lnTo>
                  <a:pt x="180780" y="21315"/>
                </a:lnTo>
                <a:lnTo>
                  <a:pt x="209425" y="50914"/>
                </a:lnTo>
                <a:lnTo>
                  <a:pt x="225868" y="89351"/>
                </a:lnTo>
                <a:lnTo>
                  <a:pt x="228600" y="114300"/>
                </a:lnTo>
                <a:lnTo>
                  <a:pt x="227671" y="128937"/>
                </a:lnTo>
                <a:lnTo>
                  <a:pt x="224961" y="143018"/>
                </a:lnTo>
                <a:lnTo>
                  <a:pt x="207284" y="180780"/>
                </a:lnTo>
                <a:lnTo>
                  <a:pt x="177685" y="209425"/>
                </a:lnTo>
                <a:lnTo>
                  <a:pt x="139248" y="225868"/>
                </a:lnTo>
                <a:lnTo>
                  <a:pt x="114300" y="228600"/>
                </a:lnTo>
                <a:lnTo>
                  <a:pt x="99662" y="227671"/>
                </a:lnTo>
                <a:lnTo>
                  <a:pt x="85581" y="224961"/>
                </a:lnTo>
                <a:lnTo>
                  <a:pt x="47819" y="207284"/>
                </a:lnTo>
                <a:lnTo>
                  <a:pt x="19174" y="177685"/>
                </a:lnTo>
                <a:lnTo>
                  <a:pt x="2731" y="139248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1310685"/>
            <a:ext cx="5001895" cy="296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All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 BS</a:t>
            </a:r>
            <a:r>
              <a:rPr sz="2800" b="1" spc="-35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-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1</a:t>
            </a:r>
            <a:r>
              <a:rPr sz="2800" b="1" spc="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q</a:t>
            </a:r>
            <a:r>
              <a:rPr sz="2800" b="1" spc="-3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ir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ment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800" b="1" spc="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plus: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Au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lave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available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ewa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pre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Signage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ted</a:t>
            </a:r>
            <a:endParaRPr sz="2000">
              <a:latin typeface="Arial"/>
              <a:cs typeface="Arial"/>
            </a:endParaRPr>
          </a:p>
          <a:p>
            <a:pPr marL="355600" marR="2814320" indent="-342900">
              <a:lnSpc>
                <a:spcPct val="120000"/>
              </a:lnSpc>
              <a:spcBef>
                <a:spcPts val="12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Biological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waste str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am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3855" y="198120"/>
            <a:ext cx="1196339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2515" y="198120"/>
            <a:ext cx="606551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1388" y="198120"/>
            <a:ext cx="3294888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997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0350" y="2155825"/>
            <a:ext cx="3117850" cy="333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7108" y="1309161"/>
            <a:ext cx="4374515" cy="438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All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BS</a:t>
            </a:r>
            <a:r>
              <a:rPr sz="2800" b="1" spc="-25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-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1</a:t>
            </a:r>
            <a:r>
              <a:rPr sz="2800" b="1" spc="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prac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tic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800" b="1" spc="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plus: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950">
              <a:latin typeface="Times New Roman"/>
              <a:cs typeface="Times New Roman"/>
            </a:endParaRPr>
          </a:p>
          <a:p>
            <a:pPr marL="382905" marR="2921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8354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limit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ss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 those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who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trained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 app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oved</a:t>
            </a:r>
            <a:endParaRPr sz="2000">
              <a:latin typeface="Arial"/>
              <a:cs typeface="Arial"/>
            </a:endParaRPr>
          </a:p>
          <a:p>
            <a:pPr marL="38290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83540" algn="l"/>
              </a:tabLst>
            </a:pP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olicy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handling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sha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implemented</a:t>
            </a:r>
            <a:endParaRPr sz="2000">
              <a:latin typeface="Arial"/>
              <a:cs typeface="Arial"/>
            </a:endParaRPr>
          </a:p>
          <a:p>
            <a:pPr marL="382905" marR="54483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8354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equipment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routinely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ontaminated</a:t>
            </a:r>
            <a:endParaRPr sz="2000">
              <a:latin typeface="Arial"/>
              <a:cs typeface="Arial"/>
            </a:endParaRPr>
          </a:p>
          <a:p>
            <a:pPr marL="38290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83540" algn="l"/>
              </a:tabLst>
            </a:pP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rotecti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coats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able</a:t>
            </a:r>
            <a:endParaRPr sz="20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40236D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i="1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wo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382905" marR="5080" indent="-342900">
              <a:lnSpc>
                <a:spcPct val="100000"/>
              </a:lnSpc>
              <a:spcBef>
                <a:spcPts val="240"/>
              </a:spcBef>
              <a:buClr>
                <a:srgbClr val="363636"/>
              </a:buClr>
              <a:buFont typeface="Arial"/>
              <a:buChar char="•"/>
              <a:tabLst>
                <a:tab pos="38354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-spe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Biosafety manual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available in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1371" y="198120"/>
            <a:ext cx="1196339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0032" y="198120"/>
            <a:ext cx="606551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08903" y="198120"/>
            <a:ext cx="3357372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774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309161"/>
            <a:ext cx="3111500" cy="425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10235" algn="ctr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Hand </a:t>
            </a:r>
            <a:r>
              <a:rPr sz="2800" b="1" spc="-25" dirty="0">
                <a:solidFill>
                  <a:srgbClr val="40236D"/>
                </a:solidFill>
                <a:latin typeface="Arial"/>
                <a:cs typeface="Arial"/>
              </a:rPr>
              <a:t>Wa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shing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750">
              <a:latin typeface="Times New Roman"/>
              <a:cs typeface="Times New Roman"/>
            </a:endParaRPr>
          </a:p>
          <a:p>
            <a:pPr marL="473075" marR="64135" indent="-346075">
              <a:lnSpc>
                <a:spcPts val="2160"/>
              </a:lnSpc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laborato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ies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 requi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have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 sink available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hand was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473075" marR="5080" indent="-346075">
              <a:lnSpc>
                <a:spcPts val="216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spc="-70" dirty="0">
                <a:solidFill>
                  <a:srgbClr val="40236D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15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nds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warm water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mild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– preferably</a:t>
            </a:r>
            <a:r>
              <a:rPr sz="2000" spc="-6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liquid</a:t>
            </a:r>
            <a:r>
              <a:rPr sz="2000" spc="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ap</a:t>
            </a:r>
            <a:endParaRPr sz="2000">
              <a:latin typeface="Arial"/>
              <a:cs typeface="Arial"/>
            </a:endParaRPr>
          </a:p>
          <a:p>
            <a:pPr marL="473075" indent="-346075">
              <a:lnSpc>
                <a:spcPts val="2280"/>
              </a:lnSpc>
              <a:spcBef>
                <a:spcPts val="210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Rin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  <a:p>
            <a:pPr marR="619125" algn="ctr">
              <a:lnSpc>
                <a:spcPts val="228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running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marL="473075" marR="426084" indent="-346075">
              <a:lnSpc>
                <a:spcPts val="216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dispos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ble pap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towel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6532" y="4843271"/>
            <a:ext cx="4158996" cy="2014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2628" y="2129027"/>
            <a:ext cx="4145279" cy="2773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2209800"/>
            <a:ext cx="4038600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310685"/>
            <a:ext cx="3048000" cy="41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Hand </a:t>
            </a:r>
            <a:r>
              <a:rPr sz="2800" b="1" spc="-25" dirty="0">
                <a:solidFill>
                  <a:srgbClr val="40236D"/>
                </a:solidFill>
                <a:latin typeface="Arial"/>
                <a:cs typeface="Arial"/>
              </a:rPr>
              <a:t>Wa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shing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750">
              <a:latin typeface="Times New Roman"/>
              <a:cs typeface="Times New Roman"/>
            </a:endParaRPr>
          </a:p>
          <a:p>
            <a:pPr marL="473075" marR="321310" indent="-346075">
              <a:lnSpc>
                <a:spcPts val="2160"/>
              </a:lnSpc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Alcohol-ba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hand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nitize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 alternati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hand was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473075" marR="5080" indent="-346075">
              <a:lnSpc>
                <a:spcPct val="90000"/>
              </a:lnSpc>
              <a:spcBef>
                <a:spcPts val="450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Sani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izers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fecti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 against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mmon clini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obe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but have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been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tested against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laboratory pathoge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473075" marR="704215" indent="-346075">
              <a:lnSpc>
                <a:spcPts val="216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prefer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8055" y="4994146"/>
            <a:ext cx="4276344" cy="186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2133600"/>
            <a:ext cx="4257421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310685"/>
            <a:ext cx="12096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Gloves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2085991"/>
            <a:ext cx="4068445" cy="375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marR="17145" indent="-346075">
              <a:lnSpc>
                <a:spcPts val="2160"/>
              </a:lnSpc>
              <a:buClr>
                <a:srgbClr val="363636"/>
              </a:buClr>
              <a:buFont typeface="Arial"/>
              <a:buChar char="•"/>
              <a:tabLst>
                <a:tab pos="3594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Latex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nitrile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gloves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ould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 handling of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biologi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 materials</a:t>
            </a:r>
            <a:endParaRPr sz="2000">
              <a:latin typeface="Arial"/>
              <a:cs typeface="Arial"/>
            </a:endParaRPr>
          </a:p>
          <a:p>
            <a:pPr marL="358775" marR="5080" indent="-346075">
              <a:lnSpc>
                <a:spcPts val="216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94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Double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gloves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mstan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order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 avoid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expos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ntaminat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358775" marR="38100" indent="-346075">
              <a:lnSpc>
                <a:spcPct val="90000"/>
              </a:lnSpc>
              <a:spcBef>
                <a:spcPts val="445"/>
              </a:spcBef>
              <a:buClr>
                <a:srgbClr val="363636"/>
              </a:buClr>
              <a:buFont typeface="Arial"/>
              <a:buChar char="•"/>
              <a:tabLst>
                <a:tab pos="3594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They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gloves ne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ry and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frequen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anging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spe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ic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should be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ated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lab-s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 training</a:t>
            </a:r>
            <a:endParaRPr sz="2000">
              <a:latin typeface="Arial"/>
              <a:cs typeface="Arial"/>
            </a:endParaRPr>
          </a:p>
          <a:p>
            <a:pPr marL="358775" indent="-346075">
              <a:lnSpc>
                <a:spcPts val="2280"/>
              </a:lnSpc>
              <a:spcBef>
                <a:spcPts val="240"/>
              </a:spcBef>
              <a:buClr>
                <a:srgbClr val="363636"/>
              </a:buClr>
              <a:buFont typeface="Arial"/>
              <a:buChar char="•"/>
              <a:tabLst>
                <a:tab pos="3594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Gloves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40236D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i="1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ne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20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be wo</a:t>
            </a:r>
            <a:r>
              <a:rPr sz="2000" i="1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R="635000" algn="ctr">
              <a:lnSpc>
                <a:spcPts val="2280"/>
              </a:lnSpc>
            </a:pP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outside</a:t>
            </a:r>
            <a:r>
              <a:rPr sz="2000" i="1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i="1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i="1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wo</a:t>
            </a:r>
            <a:r>
              <a:rPr sz="2000" i="1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i="1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8255" y="2133600"/>
            <a:ext cx="2685288" cy="472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69935" y="198120"/>
            <a:ext cx="1196340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02345" y="357296"/>
            <a:ext cx="7340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40236D"/>
                </a:solidFill>
                <a:latin typeface="Arial"/>
                <a:cs typeface="Arial"/>
              </a:rPr>
              <a:t>PPE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0"/>
            <a:ext cx="8915400" cy="683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261" y="4418653"/>
            <a:ext cx="271780" cy="68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15"/>
              </a:lnSpc>
            </a:pPr>
            <a:r>
              <a:rPr sz="2450" spc="-915" dirty="0">
                <a:solidFill>
                  <a:srgbClr val="E91579"/>
                </a:solidFill>
                <a:latin typeface="Times New Roman"/>
                <a:cs typeface="Times New Roman"/>
              </a:rPr>
              <a:t>•</a:t>
            </a:r>
            <a:r>
              <a:rPr sz="2250" spc="2190" baseline="-25925" dirty="0">
                <a:solidFill>
                  <a:srgbClr val="4D5B6E"/>
                </a:solidFill>
                <a:latin typeface="Arial"/>
                <a:cs typeface="Arial"/>
              </a:rPr>
              <a:t>I</a:t>
            </a:r>
            <a:endParaRPr sz="2250" baseline="-25925">
              <a:latin typeface="Arial"/>
              <a:cs typeface="Arial"/>
            </a:endParaRPr>
          </a:p>
          <a:p>
            <a:pPr marL="19050">
              <a:lnSpc>
                <a:spcPts val="2875"/>
              </a:lnSpc>
            </a:pPr>
            <a:r>
              <a:rPr sz="2500" spc="1180" dirty="0">
                <a:solidFill>
                  <a:srgbClr val="FDB80A"/>
                </a:solidFill>
                <a:latin typeface="Arial"/>
                <a:cs typeface="Arial"/>
              </a:rPr>
              <a:t>I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310685"/>
            <a:ext cx="41535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6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800" b="1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Face</a:t>
            </a:r>
            <a:r>
              <a:rPr sz="2800" b="1" spc="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85991"/>
            <a:ext cx="4163060" cy="396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775" marR="5080" indent="-346075">
              <a:lnSpc>
                <a:spcPct val="90000"/>
              </a:lnSpc>
              <a:buClr>
                <a:srgbClr val="363636"/>
              </a:buClr>
              <a:buFont typeface="Arial"/>
              <a:buChar char="•"/>
              <a:tabLst>
                <a:tab pos="359410" algn="l"/>
                <a:tab pos="3064510" algn="l"/>
              </a:tabLst>
            </a:pP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protecti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eyewear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ndu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ting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	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have the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potential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eate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lashes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 mic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isms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 ha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ardous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  <a:p>
            <a:pPr marL="358775" marR="156210" indent="-346075">
              <a:lnSpc>
                <a:spcPts val="216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3594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People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who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wear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ould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also wear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eye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  <a:p>
            <a:pPr marL="358775" marR="13335" indent="-346075">
              <a:lnSpc>
                <a:spcPct val="90000"/>
              </a:lnSpc>
              <a:spcBef>
                <a:spcPts val="445"/>
              </a:spcBef>
              <a:buClr>
                <a:srgbClr val="363636"/>
              </a:buClr>
              <a:buFont typeface="Arial"/>
              <a:buChar char="•"/>
              <a:tabLst>
                <a:tab pos="3594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L2 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above,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eye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face protection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used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 anticipated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lashes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rays of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infectious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materials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 mic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ism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outside of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 b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osafety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cabinet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ntainment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device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9935" y="198120"/>
            <a:ext cx="1196340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345" y="357296"/>
            <a:ext cx="7340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40236D"/>
                </a:solidFill>
                <a:latin typeface="Arial"/>
                <a:cs typeface="Arial"/>
              </a:rPr>
              <a:t>PPE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0425" y="1600200"/>
            <a:ext cx="2212975" cy="2212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6625" y="4038600"/>
            <a:ext cx="21336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232961"/>
            <a:ext cx="7091045" cy="282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ps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pre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autions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950">
              <a:latin typeface="Times New Roman"/>
              <a:cs typeface="Times New Roman"/>
            </a:endParaRPr>
          </a:p>
          <a:p>
            <a:pPr marL="4699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Sharps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instrument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pun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ture,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rape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TREME caution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sha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ps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never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sible,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alternati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–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ch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plasticwa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should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used</a:t>
            </a:r>
            <a:endParaRPr sz="2000">
              <a:latin typeface="Arial"/>
              <a:cs typeface="Arial"/>
            </a:endParaRPr>
          </a:p>
          <a:p>
            <a:pPr marL="469900" marR="63817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ry,</a:t>
            </a:r>
            <a:r>
              <a:rPr sz="2000" spc="-6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ould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lected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whenever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available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8275" y="4114762"/>
            <a:ext cx="1783079" cy="1144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3795" y="4282935"/>
            <a:ext cx="1964054" cy="2052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5388990"/>
            <a:ext cx="1329816" cy="1171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1488" y="5454053"/>
            <a:ext cx="1302131" cy="1146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6277" y="4217835"/>
            <a:ext cx="1382140" cy="1217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7573" y="4217771"/>
            <a:ext cx="1456054" cy="1189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7891" y="5649252"/>
            <a:ext cx="886574" cy="7130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293130"/>
            <a:ext cx="34290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amples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ety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2209800"/>
            <a:ext cx="6019800" cy="4264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1160" y="357296"/>
            <a:ext cx="25939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Work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Prac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ic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5751" y="3048000"/>
            <a:ext cx="2398649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0240" y="1156761"/>
            <a:ext cx="5111750" cy="559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ps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pre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autions</a:t>
            </a:r>
            <a:endParaRPr sz="2800">
              <a:latin typeface="Arial"/>
              <a:cs typeface="Arial"/>
            </a:endParaRPr>
          </a:p>
          <a:p>
            <a:pPr marL="469900" marR="133985" indent="-342900">
              <a:lnSpc>
                <a:spcPct val="10000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must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never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pick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 up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hand</a:t>
            </a:r>
            <a:endParaRPr sz="2000">
              <a:latin typeface="Arial"/>
              <a:cs typeface="Arial"/>
            </a:endParaRPr>
          </a:p>
          <a:p>
            <a:pPr marL="469900" marR="508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Pick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up brok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mechani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ally,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 for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7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 bru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tpan,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tongs,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etc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3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arps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Dis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800" b="1" spc="-3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sal</a:t>
            </a:r>
            <a:endParaRPr sz="2800">
              <a:latin typeface="Arial"/>
              <a:cs typeface="Arial"/>
            </a:endParaRPr>
          </a:p>
          <a:p>
            <a:pPr marL="469900" marR="398780" indent="-342900">
              <a:lnSpc>
                <a:spcPct val="10000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able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bent,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altered,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 removed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from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able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syrin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 other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ise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modified</a:t>
            </a:r>
            <a:endParaRPr sz="2000">
              <a:latin typeface="Arial"/>
              <a:cs typeface="Arial"/>
            </a:endParaRPr>
          </a:p>
          <a:p>
            <a:pPr marL="469900" marR="17335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Always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ntaminated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 in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app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oved,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pun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tur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esista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ntainer</a:t>
            </a:r>
            <a:endParaRPr sz="2000">
              <a:latin typeface="Arial"/>
              <a:cs typeface="Arial"/>
            </a:endParaRPr>
          </a:p>
          <a:p>
            <a:pPr marL="469900" marR="1778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ntainer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it is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¾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full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by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ntainer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a biologi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waste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box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  <p:sp>
        <p:nvSpPr>
          <p:cNvPr id="7" name="object 7"/>
          <p:cNvSpPr/>
          <p:nvPr/>
        </p:nvSpPr>
        <p:spPr>
          <a:xfrm>
            <a:off x="6172200" y="1066672"/>
            <a:ext cx="2286000" cy="1719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309161"/>
            <a:ext cx="6854190" cy="245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3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ps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Dis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800" b="1" spc="-30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950">
              <a:latin typeface="Times New Roman"/>
              <a:cs typeface="Times New Roman"/>
            </a:endParaRPr>
          </a:p>
          <a:p>
            <a:pPr marL="469900" marR="6350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Unc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ntaminated</a:t>
            </a:r>
            <a:r>
              <a:rPr sz="2000" spc="-6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ontaminated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may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 dispo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ignated,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labeled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rdboa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box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Box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ould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stu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dy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good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ndition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spc="-22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ake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erload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box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–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should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kept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weight,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app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oxi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ately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25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lbs.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  <p:sp>
        <p:nvSpPr>
          <p:cNvPr id="6" name="object 6"/>
          <p:cNvSpPr/>
          <p:nvPr/>
        </p:nvSpPr>
        <p:spPr>
          <a:xfrm>
            <a:off x="647700" y="4267200"/>
            <a:ext cx="17145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2600" y="4267200"/>
            <a:ext cx="3048000" cy="2305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4051298"/>
            <a:ext cx="2743200" cy="2730500"/>
          </a:xfrm>
          <a:custGeom>
            <a:avLst/>
            <a:gdLst/>
            <a:ahLst/>
            <a:cxnLst/>
            <a:rect l="l" t="t" r="r" b="b"/>
            <a:pathLst>
              <a:path w="2743200" h="2730500">
                <a:moveTo>
                  <a:pt x="1509776" y="0"/>
                </a:moveTo>
                <a:lnTo>
                  <a:pt x="1246504" y="0"/>
                </a:lnTo>
                <a:lnTo>
                  <a:pt x="1180719" y="12699"/>
                </a:lnTo>
                <a:lnTo>
                  <a:pt x="1113027" y="12699"/>
                </a:lnTo>
                <a:lnTo>
                  <a:pt x="1051052" y="25399"/>
                </a:lnTo>
                <a:lnTo>
                  <a:pt x="923163" y="76199"/>
                </a:lnTo>
                <a:lnTo>
                  <a:pt x="861186" y="88899"/>
                </a:lnTo>
                <a:lnTo>
                  <a:pt x="797178" y="114299"/>
                </a:lnTo>
                <a:lnTo>
                  <a:pt x="736980" y="152399"/>
                </a:lnTo>
                <a:lnTo>
                  <a:pt x="682498" y="177799"/>
                </a:lnTo>
                <a:lnTo>
                  <a:pt x="622300" y="215899"/>
                </a:lnTo>
                <a:lnTo>
                  <a:pt x="569722" y="253999"/>
                </a:lnTo>
                <a:lnTo>
                  <a:pt x="513334" y="292099"/>
                </a:lnTo>
                <a:lnTo>
                  <a:pt x="460628" y="342899"/>
                </a:lnTo>
                <a:lnTo>
                  <a:pt x="411734" y="380999"/>
                </a:lnTo>
                <a:lnTo>
                  <a:pt x="362838" y="431799"/>
                </a:lnTo>
                <a:lnTo>
                  <a:pt x="315849" y="482599"/>
                </a:lnTo>
                <a:lnTo>
                  <a:pt x="274447" y="533399"/>
                </a:lnTo>
                <a:lnTo>
                  <a:pt x="231266" y="596899"/>
                </a:lnTo>
                <a:lnTo>
                  <a:pt x="193675" y="647699"/>
                </a:lnTo>
                <a:lnTo>
                  <a:pt x="129794" y="774699"/>
                </a:lnTo>
                <a:lnTo>
                  <a:pt x="101473" y="838199"/>
                </a:lnTo>
                <a:lnTo>
                  <a:pt x="77088" y="901699"/>
                </a:lnTo>
                <a:lnTo>
                  <a:pt x="56387" y="965199"/>
                </a:lnTo>
                <a:lnTo>
                  <a:pt x="39497" y="1028699"/>
                </a:lnTo>
                <a:lnTo>
                  <a:pt x="24384" y="1092199"/>
                </a:lnTo>
                <a:lnTo>
                  <a:pt x="14986" y="1155699"/>
                </a:lnTo>
                <a:lnTo>
                  <a:pt x="3810" y="1231899"/>
                </a:lnTo>
                <a:lnTo>
                  <a:pt x="0" y="1295399"/>
                </a:lnTo>
                <a:lnTo>
                  <a:pt x="0" y="1422399"/>
                </a:lnTo>
                <a:lnTo>
                  <a:pt x="3810" y="1485899"/>
                </a:lnTo>
                <a:lnTo>
                  <a:pt x="11302" y="1562099"/>
                </a:lnTo>
                <a:lnTo>
                  <a:pt x="20700" y="1625599"/>
                </a:lnTo>
                <a:lnTo>
                  <a:pt x="35687" y="1689099"/>
                </a:lnTo>
                <a:lnTo>
                  <a:pt x="52704" y="1752599"/>
                </a:lnTo>
                <a:lnTo>
                  <a:pt x="73278" y="1816099"/>
                </a:lnTo>
                <a:lnTo>
                  <a:pt x="95885" y="1879599"/>
                </a:lnTo>
                <a:lnTo>
                  <a:pt x="124078" y="1943099"/>
                </a:lnTo>
                <a:lnTo>
                  <a:pt x="150367" y="1993899"/>
                </a:lnTo>
                <a:lnTo>
                  <a:pt x="182372" y="2057399"/>
                </a:lnTo>
                <a:lnTo>
                  <a:pt x="218059" y="2108199"/>
                </a:lnTo>
                <a:lnTo>
                  <a:pt x="255650" y="2171699"/>
                </a:lnTo>
                <a:lnTo>
                  <a:pt x="295148" y="2222499"/>
                </a:lnTo>
                <a:lnTo>
                  <a:pt x="340360" y="2273299"/>
                </a:lnTo>
                <a:lnTo>
                  <a:pt x="387350" y="2324099"/>
                </a:lnTo>
                <a:lnTo>
                  <a:pt x="436245" y="2374899"/>
                </a:lnTo>
                <a:lnTo>
                  <a:pt x="488823" y="2425699"/>
                </a:lnTo>
                <a:lnTo>
                  <a:pt x="601599" y="2501899"/>
                </a:lnTo>
                <a:lnTo>
                  <a:pt x="659891" y="2539999"/>
                </a:lnTo>
                <a:lnTo>
                  <a:pt x="780288" y="2603499"/>
                </a:lnTo>
                <a:lnTo>
                  <a:pt x="842264" y="2641599"/>
                </a:lnTo>
                <a:lnTo>
                  <a:pt x="906272" y="2654299"/>
                </a:lnTo>
                <a:lnTo>
                  <a:pt x="970152" y="2679699"/>
                </a:lnTo>
                <a:lnTo>
                  <a:pt x="1035939" y="2692399"/>
                </a:lnTo>
                <a:lnTo>
                  <a:pt x="1099947" y="2717799"/>
                </a:lnTo>
                <a:lnTo>
                  <a:pt x="1165732" y="2717799"/>
                </a:lnTo>
                <a:lnTo>
                  <a:pt x="1233424" y="2730499"/>
                </a:lnTo>
                <a:lnTo>
                  <a:pt x="1562480" y="2730499"/>
                </a:lnTo>
                <a:lnTo>
                  <a:pt x="1630172" y="2717799"/>
                </a:lnTo>
                <a:lnTo>
                  <a:pt x="1692148" y="2692399"/>
                </a:lnTo>
                <a:lnTo>
                  <a:pt x="1759839" y="2679699"/>
                </a:lnTo>
                <a:lnTo>
                  <a:pt x="1823847" y="2666999"/>
                </a:lnTo>
                <a:lnTo>
                  <a:pt x="1882013" y="2641599"/>
                </a:lnTo>
                <a:lnTo>
                  <a:pt x="1946021" y="2616199"/>
                </a:lnTo>
                <a:lnTo>
                  <a:pt x="2006219" y="2590799"/>
                </a:lnTo>
                <a:lnTo>
                  <a:pt x="2064511" y="2552699"/>
                </a:lnTo>
                <a:lnTo>
                  <a:pt x="1257807" y="2552699"/>
                </a:lnTo>
                <a:lnTo>
                  <a:pt x="1201420" y="2539999"/>
                </a:lnTo>
                <a:lnTo>
                  <a:pt x="1145031" y="2539999"/>
                </a:lnTo>
                <a:lnTo>
                  <a:pt x="1084833" y="2527299"/>
                </a:lnTo>
                <a:lnTo>
                  <a:pt x="1028446" y="2501899"/>
                </a:lnTo>
                <a:lnTo>
                  <a:pt x="921257" y="2476499"/>
                </a:lnTo>
                <a:lnTo>
                  <a:pt x="864870" y="2451099"/>
                </a:lnTo>
                <a:lnTo>
                  <a:pt x="812292" y="2425699"/>
                </a:lnTo>
                <a:lnTo>
                  <a:pt x="759587" y="2387599"/>
                </a:lnTo>
                <a:lnTo>
                  <a:pt x="708787" y="2362199"/>
                </a:lnTo>
                <a:lnTo>
                  <a:pt x="611124" y="2285999"/>
                </a:lnTo>
                <a:lnTo>
                  <a:pt x="520826" y="2209799"/>
                </a:lnTo>
                <a:lnTo>
                  <a:pt x="477520" y="2171699"/>
                </a:lnTo>
                <a:lnTo>
                  <a:pt x="439927" y="2120899"/>
                </a:lnTo>
                <a:lnTo>
                  <a:pt x="400430" y="2070099"/>
                </a:lnTo>
                <a:lnTo>
                  <a:pt x="364744" y="2019299"/>
                </a:lnTo>
                <a:lnTo>
                  <a:pt x="336550" y="1968499"/>
                </a:lnTo>
                <a:lnTo>
                  <a:pt x="310261" y="1917699"/>
                </a:lnTo>
                <a:lnTo>
                  <a:pt x="282066" y="1866899"/>
                </a:lnTo>
                <a:lnTo>
                  <a:pt x="259461" y="1816099"/>
                </a:lnTo>
                <a:lnTo>
                  <a:pt x="238760" y="1752599"/>
                </a:lnTo>
                <a:lnTo>
                  <a:pt x="221869" y="1701799"/>
                </a:lnTo>
                <a:lnTo>
                  <a:pt x="206883" y="1650999"/>
                </a:lnTo>
                <a:lnTo>
                  <a:pt x="193675" y="1587499"/>
                </a:lnTo>
                <a:lnTo>
                  <a:pt x="186182" y="1536699"/>
                </a:lnTo>
                <a:lnTo>
                  <a:pt x="178562" y="1473199"/>
                </a:lnTo>
                <a:lnTo>
                  <a:pt x="172974" y="1422399"/>
                </a:lnTo>
                <a:lnTo>
                  <a:pt x="172974" y="1308099"/>
                </a:lnTo>
                <a:lnTo>
                  <a:pt x="176784" y="1244599"/>
                </a:lnTo>
                <a:lnTo>
                  <a:pt x="182372" y="1193799"/>
                </a:lnTo>
                <a:lnTo>
                  <a:pt x="189864" y="1142999"/>
                </a:lnTo>
                <a:lnTo>
                  <a:pt x="201167" y="1079499"/>
                </a:lnTo>
                <a:lnTo>
                  <a:pt x="210565" y="1028699"/>
                </a:lnTo>
                <a:lnTo>
                  <a:pt x="229362" y="977899"/>
                </a:lnTo>
                <a:lnTo>
                  <a:pt x="246252" y="927099"/>
                </a:lnTo>
                <a:lnTo>
                  <a:pt x="263271" y="876299"/>
                </a:lnTo>
                <a:lnTo>
                  <a:pt x="283972" y="825499"/>
                </a:lnTo>
                <a:lnTo>
                  <a:pt x="310261" y="787399"/>
                </a:lnTo>
                <a:lnTo>
                  <a:pt x="336550" y="736599"/>
                </a:lnTo>
                <a:lnTo>
                  <a:pt x="364744" y="685799"/>
                </a:lnTo>
                <a:lnTo>
                  <a:pt x="428625" y="609599"/>
                </a:lnTo>
                <a:lnTo>
                  <a:pt x="464438" y="571499"/>
                </a:lnTo>
                <a:lnTo>
                  <a:pt x="687568" y="571499"/>
                </a:lnTo>
                <a:lnTo>
                  <a:pt x="573404" y="457199"/>
                </a:lnTo>
                <a:lnTo>
                  <a:pt x="611124" y="431799"/>
                </a:lnTo>
                <a:lnTo>
                  <a:pt x="650494" y="393699"/>
                </a:lnTo>
                <a:lnTo>
                  <a:pt x="691896" y="368299"/>
                </a:lnTo>
                <a:lnTo>
                  <a:pt x="735202" y="342899"/>
                </a:lnTo>
                <a:lnTo>
                  <a:pt x="780288" y="304799"/>
                </a:lnTo>
                <a:lnTo>
                  <a:pt x="829182" y="279399"/>
                </a:lnTo>
                <a:lnTo>
                  <a:pt x="878077" y="266699"/>
                </a:lnTo>
                <a:lnTo>
                  <a:pt x="975868" y="228599"/>
                </a:lnTo>
                <a:lnTo>
                  <a:pt x="1028446" y="215899"/>
                </a:lnTo>
                <a:lnTo>
                  <a:pt x="1084833" y="203199"/>
                </a:lnTo>
                <a:lnTo>
                  <a:pt x="1137539" y="190499"/>
                </a:lnTo>
                <a:lnTo>
                  <a:pt x="1193927" y="177799"/>
                </a:lnTo>
                <a:lnTo>
                  <a:pt x="2063241" y="177799"/>
                </a:lnTo>
                <a:lnTo>
                  <a:pt x="2023109" y="152399"/>
                </a:lnTo>
                <a:lnTo>
                  <a:pt x="1959102" y="126999"/>
                </a:lnTo>
                <a:lnTo>
                  <a:pt x="1900935" y="101599"/>
                </a:lnTo>
                <a:lnTo>
                  <a:pt x="1836927" y="76199"/>
                </a:lnTo>
                <a:lnTo>
                  <a:pt x="1771142" y="50799"/>
                </a:lnTo>
                <a:lnTo>
                  <a:pt x="1707260" y="38099"/>
                </a:lnTo>
                <a:lnTo>
                  <a:pt x="1639570" y="25399"/>
                </a:lnTo>
                <a:lnTo>
                  <a:pt x="1577467" y="12699"/>
                </a:lnTo>
                <a:lnTo>
                  <a:pt x="1509776" y="0"/>
                </a:lnTo>
                <a:close/>
              </a:path>
              <a:path w="2743200" h="2730500">
                <a:moveTo>
                  <a:pt x="687568" y="571499"/>
                </a:moveTo>
                <a:lnTo>
                  <a:pt x="464438" y="571499"/>
                </a:lnTo>
                <a:lnTo>
                  <a:pt x="2164079" y="2273299"/>
                </a:lnTo>
                <a:lnTo>
                  <a:pt x="2128393" y="2298699"/>
                </a:lnTo>
                <a:lnTo>
                  <a:pt x="2086991" y="2336799"/>
                </a:lnTo>
                <a:lnTo>
                  <a:pt x="2047494" y="2374899"/>
                </a:lnTo>
                <a:lnTo>
                  <a:pt x="1957324" y="2425699"/>
                </a:lnTo>
                <a:lnTo>
                  <a:pt x="1910333" y="2451099"/>
                </a:lnTo>
                <a:lnTo>
                  <a:pt x="1812544" y="2489199"/>
                </a:lnTo>
                <a:lnTo>
                  <a:pt x="1654555" y="2527299"/>
                </a:lnTo>
                <a:lnTo>
                  <a:pt x="1598168" y="2539999"/>
                </a:lnTo>
                <a:lnTo>
                  <a:pt x="1485392" y="2552699"/>
                </a:lnTo>
                <a:lnTo>
                  <a:pt x="2064511" y="2552699"/>
                </a:lnTo>
                <a:lnTo>
                  <a:pt x="2177288" y="2476499"/>
                </a:lnTo>
                <a:lnTo>
                  <a:pt x="2282571" y="2400299"/>
                </a:lnTo>
                <a:lnTo>
                  <a:pt x="2335149" y="2349499"/>
                </a:lnTo>
                <a:lnTo>
                  <a:pt x="2382266" y="2298699"/>
                </a:lnTo>
                <a:lnTo>
                  <a:pt x="2427351" y="2247899"/>
                </a:lnTo>
                <a:lnTo>
                  <a:pt x="2472435" y="2184399"/>
                </a:lnTo>
                <a:lnTo>
                  <a:pt x="2492184" y="2158999"/>
                </a:lnTo>
                <a:lnTo>
                  <a:pt x="2273173" y="2158999"/>
                </a:lnTo>
                <a:lnTo>
                  <a:pt x="687568" y="571499"/>
                </a:lnTo>
                <a:close/>
              </a:path>
              <a:path w="2743200" h="2730500">
                <a:moveTo>
                  <a:pt x="2063241" y="177799"/>
                </a:moveTo>
                <a:lnTo>
                  <a:pt x="1479677" y="177799"/>
                </a:lnTo>
                <a:lnTo>
                  <a:pt x="1534286" y="190499"/>
                </a:lnTo>
                <a:lnTo>
                  <a:pt x="1590675" y="190499"/>
                </a:lnTo>
                <a:lnTo>
                  <a:pt x="1703451" y="215899"/>
                </a:lnTo>
                <a:lnTo>
                  <a:pt x="1759839" y="241299"/>
                </a:lnTo>
                <a:lnTo>
                  <a:pt x="1816227" y="253999"/>
                </a:lnTo>
                <a:lnTo>
                  <a:pt x="1921509" y="304799"/>
                </a:lnTo>
                <a:lnTo>
                  <a:pt x="1974215" y="342899"/>
                </a:lnTo>
                <a:lnTo>
                  <a:pt x="2026793" y="368299"/>
                </a:lnTo>
                <a:lnTo>
                  <a:pt x="2075688" y="393699"/>
                </a:lnTo>
                <a:lnTo>
                  <a:pt x="2120900" y="444499"/>
                </a:lnTo>
                <a:lnTo>
                  <a:pt x="2171573" y="482599"/>
                </a:lnTo>
                <a:lnTo>
                  <a:pt x="2254377" y="558799"/>
                </a:lnTo>
                <a:lnTo>
                  <a:pt x="2293874" y="609599"/>
                </a:lnTo>
                <a:lnTo>
                  <a:pt x="2331466" y="660399"/>
                </a:lnTo>
                <a:lnTo>
                  <a:pt x="2395347" y="761999"/>
                </a:lnTo>
                <a:lnTo>
                  <a:pt x="2451734" y="863599"/>
                </a:lnTo>
                <a:lnTo>
                  <a:pt x="2472435" y="914399"/>
                </a:lnTo>
                <a:lnTo>
                  <a:pt x="2493136" y="977899"/>
                </a:lnTo>
                <a:lnTo>
                  <a:pt x="2511932" y="1028699"/>
                </a:lnTo>
                <a:lnTo>
                  <a:pt x="2525141" y="1092199"/>
                </a:lnTo>
                <a:lnTo>
                  <a:pt x="2540127" y="1142999"/>
                </a:lnTo>
                <a:lnTo>
                  <a:pt x="2545842" y="1193799"/>
                </a:lnTo>
                <a:lnTo>
                  <a:pt x="2553334" y="1257299"/>
                </a:lnTo>
                <a:lnTo>
                  <a:pt x="2560828" y="1308099"/>
                </a:lnTo>
                <a:lnTo>
                  <a:pt x="2560828" y="1422399"/>
                </a:lnTo>
                <a:lnTo>
                  <a:pt x="2557018" y="1485899"/>
                </a:lnTo>
                <a:lnTo>
                  <a:pt x="2553334" y="1536699"/>
                </a:lnTo>
                <a:lnTo>
                  <a:pt x="2545842" y="1600199"/>
                </a:lnTo>
                <a:lnTo>
                  <a:pt x="2536317" y="1650999"/>
                </a:lnTo>
                <a:lnTo>
                  <a:pt x="2521330" y="1701799"/>
                </a:lnTo>
                <a:lnTo>
                  <a:pt x="2508123" y="1752599"/>
                </a:lnTo>
                <a:lnTo>
                  <a:pt x="2491231" y="1803399"/>
                </a:lnTo>
                <a:lnTo>
                  <a:pt x="2472435" y="1854199"/>
                </a:lnTo>
                <a:lnTo>
                  <a:pt x="2448052" y="1904999"/>
                </a:lnTo>
                <a:lnTo>
                  <a:pt x="2427351" y="1955799"/>
                </a:lnTo>
                <a:lnTo>
                  <a:pt x="2399156" y="2006599"/>
                </a:lnTo>
                <a:lnTo>
                  <a:pt x="2370963" y="2044699"/>
                </a:lnTo>
                <a:lnTo>
                  <a:pt x="2306954" y="2120899"/>
                </a:lnTo>
                <a:lnTo>
                  <a:pt x="2273173" y="2158999"/>
                </a:lnTo>
                <a:lnTo>
                  <a:pt x="2492184" y="2158999"/>
                </a:lnTo>
                <a:lnTo>
                  <a:pt x="2511932" y="2133599"/>
                </a:lnTo>
                <a:lnTo>
                  <a:pt x="2549525" y="2070099"/>
                </a:lnTo>
                <a:lnTo>
                  <a:pt x="2585211" y="2019299"/>
                </a:lnTo>
                <a:lnTo>
                  <a:pt x="2613405" y="1955799"/>
                </a:lnTo>
                <a:lnTo>
                  <a:pt x="2641727" y="1892299"/>
                </a:lnTo>
                <a:lnTo>
                  <a:pt x="2666110" y="1828799"/>
                </a:lnTo>
                <a:lnTo>
                  <a:pt x="2686811" y="1765299"/>
                </a:lnTo>
                <a:lnTo>
                  <a:pt x="2703703" y="1701799"/>
                </a:lnTo>
                <a:lnTo>
                  <a:pt x="2718816" y="1638299"/>
                </a:lnTo>
                <a:lnTo>
                  <a:pt x="2729992" y="1574799"/>
                </a:lnTo>
                <a:lnTo>
                  <a:pt x="2739390" y="1511299"/>
                </a:lnTo>
                <a:lnTo>
                  <a:pt x="2743200" y="1435099"/>
                </a:lnTo>
                <a:lnTo>
                  <a:pt x="2743200" y="1308099"/>
                </a:lnTo>
                <a:lnTo>
                  <a:pt x="2739390" y="1244599"/>
                </a:lnTo>
                <a:lnTo>
                  <a:pt x="2731897" y="1168399"/>
                </a:lnTo>
                <a:lnTo>
                  <a:pt x="2718816" y="1104899"/>
                </a:lnTo>
                <a:lnTo>
                  <a:pt x="2703703" y="1041399"/>
                </a:lnTo>
                <a:lnTo>
                  <a:pt x="2690495" y="977899"/>
                </a:lnTo>
                <a:lnTo>
                  <a:pt x="2669921" y="914399"/>
                </a:lnTo>
                <a:lnTo>
                  <a:pt x="2645409" y="850899"/>
                </a:lnTo>
                <a:lnTo>
                  <a:pt x="2621026" y="800099"/>
                </a:lnTo>
                <a:lnTo>
                  <a:pt x="2592831" y="736599"/>
                </a:lnTo>
                <a:lnTo>
                  <a:pt x="2560828" y="673099"/>
                </a:lnTo>
                <a:lnTo>
                  <a:pt x="2525141" y="622299"/>
                </a:lnTo>
                <a:lnTo>
                  <a:pt x="2487549" y="558799"/>
                </a:lnTo>
                <a:lnTo>
                  <a:pt x="2444242" y="507999"/>
                </a:lnTo>
                <a:lnTo>
                  <a:pt x="2402840" y="457199"/>
                </a:lnTo>
                <a:lnTo>
                  <a:pt x="2305177" y="355599"/>
                </a:lnTo>
                <a:lnTo>
                  <a:pt x="2250567" y="317499"/>
                </a:lnTo>
                <a:lnTo>
                  <a:pt x="2197989" y="266699"/>
                </a:lnTo>
                <a:lnTo>
                  <a:pt x="2139696" y="228599"/>
                </a:lnTo>
                <a:lnTo>
                  <a:pt x="2083307" y="190499"/>
                </a:lnTo>
                <a:lnTo>
                  <a:pt x="2063241" y="177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0" y="4267263"/>
            <a:ext cx="2438400" cy="2303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310685"/>
            <a:ext cx="5130800" cy="501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Biological</a:t>
            </a:r>
            <a:r>
              <a:rPr sz="2800" b="1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40236D"/>
                </a:solidFill>
                <a:latin typeface="Arial"/>
                <a:cs typeface="Arial"/>
              </a:rPr>
              <a:t>W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sposal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used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ems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contamina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human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animal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bloo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fluid 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tiss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355600" marR="43370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Also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sto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6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ltures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waste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from infectious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materials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gani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erials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contamina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mbinant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mole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ules</a:t>
            </a:r>
            <a:endParaRPr sz="2000">
              <a:latin typeface="Arial"/>
              <a:cs typeface="Arial"/>
            </a:endParaRPr>
          </a:p>
          <a:p>
            <a:pPr marL="355600" marR="69088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20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biologi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 waste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box.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ealed</a:t>
            </a:r>
            <a:r>
              <a:rPr sz="20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sha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ps</a:t>
            </a:r>
            <a:r>
              <a:rPr sz="2000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containers</a:t>
            </a:r>
            <a:r>
              <a:rPr sz="2000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only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biologi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waste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box</a:t>
            </a:r>
            <a:endParaRPr sz="2000">
              <a:latin typeface="Arial"/>
              <a:cs typeface="Arial"/>
            </a:endParaRPr>
          </a:p>
          <a:p>
            <a:pPr marL="355600" marR="4254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box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¾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full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25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lbs. close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liner,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rely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close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lid,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label with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name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room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number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place in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hallway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pick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  <p:sp>
        <p:nvSpPr>
          <p:cNvPr id="6" name="object 6"/>
          <p:cNvSpPr/>
          <p:nvPr/>
        </p:nvSpPr>
        <p:spPr>
          <a:xfrm>
            <a:off x="6248400" y="1714500"/>
            <a:ext cx="2286000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0" y="4191000"/>
            <a:ext cx="1876425" cy="1876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310685"/>
            <a:ext cx="4297045" cy="4958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3C2168"/>
                </a:solidFill>
                <a:latin typeface="Arial"/>
                <a:cs typeface="Arial"/>
              </a:rPr>
              <a:t>Disin</a:t>
            </a:r>
            <a:r>
              <a:rPr sz="2800" b="1" spc="-5" dirty="0">
                <a:solidFill>
                  <a:srgbClr val="3C2168"/>
                </a:solidFill>
                <a:latin typeface="Arial"/>
                <a:cs typeface="Arial"/>
              </a:rPr>
              <a:t>f</a:t>
            </a:r>
            <a:r>
              <a:rPr sz="2800" b="1" spc="-2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3C2168"/>
                </a:solidFill>
                <a:latin typeface="Arial"/>
                <a:cs typeface="Arial"/>
              </a:rPr>
              <a:t>ction</a:t>
            </a:r>
            <a:r>
              <a:rPr sz="2800" b="1" spc="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3C2168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3C2168"/>
                </a:solidFill>
                <a:latin typeface="Arial"/>
                <a:cs typeface="Arial"/>
              </a:rPr>
              <a:t>Decontamination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750">
              <a:latin typeface="Times New Roman"/>
              <a:cs typeface="Times New Roman"/>
            </a:endParaRPr>
          </a:p>
          <a:p>
            <a:pPr marL="473075" marR="586740" indent="-346075">
              <a:lnSpc>
                <a:spcPts val="2160"/>
              </a:lnSpc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Di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infection</a:t>
            </a:r>
            <a:r>
              <a:rPr sz="2000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is the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pro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of redu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ing</a:t>
            </a:r>
            <a:r>
              <a:rPr sz="2000" spc="-5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 contaminant</a:t>
            </a:r>
            <a:r>
              <a:rPr sz="2000" spc="-4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load</a:t>
            </a:r>
            <a:endParaRPr sz="2000">
              <a:latin typeface="Arial"/>
              <a:cs typeface="Arial"/>
            </a:endParaRPr>
          </a:p>
          <a:p>
            <a:pPr marL="473075" marR="274320" indent="-346075">
              <a:lnSpc>
                <a:spcPts val="216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Can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omplished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in</a:t>
            </a:r>
            <a:r>
              <a:rPr sz="2000" spc="-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 labo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atory</a:t>
            </a:r>
            <a:r>
              <a:rPr sz="2000" spc="-5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ing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 70%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lution of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ethanol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(E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)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 10% 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lution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blea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odium h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pochlorite)</a:t>
            </a:r>
            <a:endParaRPr sz="2000">
              <a:latin typeface="Arial"/>
              <a:cs typeface="Arial"/>
            </a:endParaRPr>
          </a:p>
          <a:p>
            <a:pPr marL="473075" marR="149225" indent="-346075" algn="just">
              <a:lnSpc>
                <a:spcPts val="216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All</a:t>
            </a:r>
            <a:r>
              <a:rPr sz="2000" spc="-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works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rfa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es</a:t>
            </a:r>
            <a:r>
              <a:rPr sz="2000" spc="-5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materials 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ould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be disinfected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before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and af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er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473075" marR="5080" indent="-346075">
              <a:lnSpc>
                <a:spcPct val="90000"/>
              </a:lnSpc>
              <a:spcBef>
                <a:spcPts val="445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SO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routine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ontamination are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ailable at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iological Sa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ety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page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EH&amp;S</a:t>
            </a:r>
            <a:r>
              <a:rPr sz="2000" spc="-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web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9" y="1242060"/>
            <a:ext cx="3009899" cy="2426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0" y="1295272"/>
            <a:ext cx="2903474" cy="2319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4959" y="3528059"/>
            <a:ext cx="3002280" cy="3002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3581400"/>
            <a:ext cx="2895600" cy="289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929685"/>
            <a:ext cx="5267325" cy="590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64105">
              <a:lnSpc>
                <a:spcPct val="100000"/>
              </a:lnSpc>
            </a:pPr>
            <a:r>
              <a:rPr sz="2800" b="1" spc="-15" dirty="0">
                <a:solidFill>
                  <a:srgbClr val="3C2168"/>
                </a:solidFill>
                <a:latin typeface="Arial"/>
                <a:cs typeface="Arial"/>
              </a:rPr>
              <a:t>Disin</a:t>
            </a:r>
            <a:r>
              <a:rPr sz="2800" b="1" spc="-5" dirty="0">
                <a:solidFill>
                  <a:srgbClr val="3C2168"/>
                </a:solidFill>
                <a:latin typeface="Arial"/>
                <a:cs typeface="Arial"/>
              </a:rPr>
              <a:t>f</a:t>
            </a:r>
            <a:r>
              <a:rPr sz="2800" b="1" spc="-2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3C2168"/>
                </a:solidFill>
                <a:latin typeface="Arial"/>
                <a:cs typeface="Arial"/>
              </a:rPr>
              <a:t>ction</a:t>
            </a:r>
            <a:r>
              <a:rPr sz="2800" b="1" spc="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3C2168"/>
                </a:solidFill>
                <a:latin typeface="Arial"/>
                <a:cs typeface="Arial"/>
              </a:rPr>
              <a:t>and</a:t>
            </a:r>
            <a:r>
              <a:rPr sz="2800" b="1" spc="-15" dirty="0">
                <a:solidFill>
                  <a:srgbClr val="3C2168"/>
                </a:solidFill>
                <a:latin typeface="Arial"/>
                <a:cs typeface="Arial"/>
              </a:rPr>
              <a:t> Decontaminat</a:t>
            </a:r>
            <a:r>
              <a:rPr sz="2800" b="1" spc="-5" dirty="0">
                <a:solidFill>
                  <a:srgbClr val="3C2168"/>
                </a:solidFill>
                <a:latin typeface="Arial"/>
                <a:cs typeface="Arial"/>
              </a:rPr>
              <a:t>i</a:t>
            </a:r>
            <a:r>
              <a:rPr sz="2800" b="1" spc="-20" dirty="0">
                <a:solidFill>
                  <a:srgbClr val="3C2168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473075" indent="-346075">
              <a:lnSpc>
                <a:spcPts val="2280"/>
              </a:lnSpc>
              <a:spcBef>
                <a:spcPts val="260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onta</a:t>
            </a:r>
            <a:r>
              <a:rPr sz="2000" i="1" spc="-2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ina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r>
              <a:rPr sz="2000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pro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ess</a:t>
            </a:r>
            <a:r>
              <a:rPr sz="2000" spc="-4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473075">
              <a:lnSpc>
                <a:spcPts val="2280"/>
              </a:lnSpc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remov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ng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biohaz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rdous</a:t>
            </a:r>
            <a:r>
              <a:rPr sz="2000" spc="-4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age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  <a:p>
            <a:pPr marL="473075" marR="721995" indent="-346075">
              <a:lnSpc>
                <a:spcPts val="216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Can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mplished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physi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al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or 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emic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</a:t>
            </a:r>
            <a:r>
              <a:rPr sz="2000" spc="-4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means</a:t>
            </a:r>
            <a:endParaRPr sz="2000">
              <a:latin typeface="Arial"/>
              <a:cs typeface="Arial"/>
            </a:endParaRPr>
          </a:p>
          <a:p>
            <a:pPr marL="473075" indent="-346075">
              <a:lnSpc>
                <a:spcPts val="2280"/>
              </a:lnSpc>
              <a:spcBef>
                <a:spcPts val="209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pically done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using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autocla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e,</a:t>
            </a:r>
            <a:endParaRPr sz="2000">
              <a:latin typeface="Arial"/>
              <a:cs typeface="Arial"/>
            </a:endParaRPr>
          </a:p>
          <a:p>
            <a:pPr marL="473075">
              <a:lnSpc>
                <a:spcPts val="2280"/>
              </a:lnSpc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utilizing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high temperature</a:t>
            </a:r>
            <a:r>
              <a:rPr sz="2000" spc="-6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pre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re</a:t>
            </a:r>
            <a:endParaRPr sz="2000">
              <a:latin typeface="Arial"/>
              <a:cs typeface="Arial"/>
            </a:endParaRPr>
          </a:p>
          <a:p>
            <a:pPr marL="473075" marR="5080" indent="-346075">
              <a:lnSpc>
                <a:spcPts val="216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Aqueous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lutions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ch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blood,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urine,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or mic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obial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ltures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autoclaved prior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dispo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 marL="473075" marR="269875" indent="-346075">
              <a:lnSpc>
                <a:spcPts val="216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lace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ems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in</a:t>
            </a:r>
            <a:r>
              <a:rPr sz="2000" spc="-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 secondary</a:t>
            </a:r>
            <a:r>
              <a:rPr sz="2000" spc="-5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container made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stainle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steel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C2168"/>
                </a:solidFill>
                <a:latin typeface="Arial"/>
                <a:cs typeface="Arial"/>
              </a:rPr>
              <a:t>autoclaveable pla</a:t>
            </a:r>
            <a:r>
              <a:rPr sz="2000" i="1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3C2168"/>
                </a:solidFill>
                <a:latin typeface="Arial"/>
                <a:cs typeface="Arial"/>
              </a:rPr>
              <a:t>tic</a:t>
            </a:r>
            <a:endParaRPr sz="2000">
              <a:latin typeface="Arial"/>
              <a:cs typeface="Arial"/>
            </a:endParaRPr>
          </a:p>
          <a:p>
            <a:pPr marL="473075" marR="6350" indent="-346075" algn="just">
              <a:lnSpc>
                <a:spcPct val="90100"/>
              </a:lnSpc>
              <a:spcBef>
                <a:spcPts val="445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ger</a:t>
            </a:r>
            <a:r>
              <a:rPr sz="2000" spc="-5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loads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requi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more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ti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 and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ould be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ar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anged</a:t>
            </a:r>
            <a:r>
              <a:rPr sz="2000" spc="-4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in</a:t>
            </a:r>
            <a:r>
              <a:rPr sz="2000" spc="-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way</a:t>
            </a:r>
            <a:r>
              <a:rPr sz="2000" spc="-1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that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allows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steam pen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tration</a:t>
            </a:r>
            <a:r>
              <a:rPr sz="2000" spc="-5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(i.e.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too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den</a:t>
            </a:r>
            <a:r>
              <a:rPr sz="2000" spc="10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ely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pa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d)</a:t>
            </a:r>
            <a:endParaRPr sz="2000">
              <a:latin typeface="Arial"/>
              <a:cs typeface="Arial"/>
            </a:endParaRPr>
          </a:p>
          <a:p>
            <a:pPr marL="473075" marR="5715" indent="-346075">
              <a:lnSpc>
                <a:spcPts val="2160"/>
              </a:lnSpc>
              <a:spcBef>
                <a:spcPts val="509"/>
              </a:spcBef>
              <a:buClr>
                <a:srgbClr val="363636"/>
              </a:buClr>
              <a:buFont typeface="Arial"/>
              <a:buChar char="•"/>
              <a:tabLst>
                <a:tab pos="473709" algn="l"/>
              </a:tabLst>
            </a:pP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Do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ves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els</a:t>
            </a:r>
            <a:r>
              <a:rPr sz="2000" spc="-2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add</a:t>
            </a:r>
            <a:r>
              <a:rPr sz="2000" spc="-1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exce</a:t>
            </a:r>
            <a:r>
              <a:rPr sz="2000" spc="5" dirty="0">
                <a:solidFill>
                  <a:srgbClr val="3C2168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sive</a:t>
            </a:r>
            <a:r>
              <a:rPr sz="2000" spc="-3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liquid to</a:t>
            </a:r>
            <a:r>
              <a:rPr sz="2000" spc="-35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3C216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2168"/>
                </a:solidFill>
                <a:latin typeface="Arial"/>
                <a:cs typeface="Arial"/>
              </a:rPr>
              <a:t>load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800" y="1905000"/>
            <a:ext cx="2674874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9132" y="198120"/>
            <a:ext cx="305714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5505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004361"/>
            <a:ext cx="7089775" cy="564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4205605" algn="ctr">
              <a:lnSpc>
                <a:spcPct val="100400"/>
              </a:lnSpc>
            </a:pP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Biolo</a:t>
            </a:r>
            <a:r>
              <a:rPr sz="2800" b="1" spc="-35" dirty="0">
                <a:solidFill>
                  <a:srgbClr val="40236D"/>
                </a:solidFill>
                <a:latin typeface="Arial"/>
                <a:cs typeface="Arial"/>
              </a:rPr>
              <a:t>g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ic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Sa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 Cabinets</a:t>
            </a:r>
            <a:r>
              <a:rPr sz="2800" b="1" spc="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(BSCs)</a:t>
            </a:r>
            <a:endParaRPr sz="28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50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High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icien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Particulate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Air (HEP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) 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lters</a:t>
            </a:r>
            <a:endParaRPr sz="2000">
              <a:latin typeface="Arial"/>
              <a:cs typeface="Arial"/>
            </a:endParaRPr>
          </a:p>
          <a:p>
            <a:pPr marL="469900" marR="315785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Does</a:t>
            </a:r>
            <a:r>
              <a:rPr sz="2000" i="1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i="1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protect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against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vapor 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fumes,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which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damage HE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ers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Cla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I:</a:t>
            </a:r>
            <a:endParaRPr sz="20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Inwa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airflow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protects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nnel</a:t>
            </a:r>
            <a:endParaRPr sz="2000">
              <a:latin typeface="Arial"/>
              <a:cs typeface="Arial"/>
            </a:endParaRPr>
          </a:p>
          <a:p>
            <a:pPr marL="508000" marR="4015104" indent="342265">
              <a:lnSpc>
                <a:spcPts val="2880"/>
              </a:lnSpc>
              <a:spcBef>
                <a:spcPts val="175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hau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outside Cla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Four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erent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pes</a:t>
            </a:r>
            <a:endParaRPr sz="20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Protects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nnel,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materials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environme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508000" indent="342265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dire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onal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airflow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mul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iple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pictured</a:t>
            </a:r>
            <a:endParaRPr sz="20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Cla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I:</a:t>
            </a:r>
            <a:endParaRPr sz="20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inlet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exhau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air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HEPA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tered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(pictured)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0" y="1123822"/>
            <a:ext cx="2971800" cy="365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2723" y="198120"/>
            <a:ext cx="3273552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8970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2723" y="198120"/>
            <a:ext cx="3273552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5049010"/>
            <a:ext cx="4096511" cy="1808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1981200"/>
            <a:ext cx="4078224" cy="29751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0240" y="1309161"/>
            <a:ext cx="3475990" cy="5203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Laminar</a:t>
            </a:r>
            <a:r>
              <a:rPr sz="2800" b="1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Flow</a:t>
            </a:r>
            <a:r>
              <a:rPr sz="2800" b="1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Ho</a:t>
            </a:r>
            <a:r>
              <a:rPr sz="2800" b="1" spc="-3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469900" marR="37465" indent="-342900">
              <a:lnSpc>
                <a:spcPct val="100000"/>
              </a:lnSpc>
              <a:spcBef>
                <a:spcPts val="515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i="1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a </a:t>
            </a:r>
            <a:r>
              <a:rPr sz="2000" i="1" spc="-15" dirty="0">
                <a:solidFill>
                  <a:srgbClr val="40236D"/>
                </a:solidFill>
                <a:latin typeface="Arial"/>
                <a:cs typeface="Arial"/>
              </a:rPr>
              <a:t>B</a:t>
            </a:r>
            <a:r>
              <a:rPr sz="2000" i="1" spc="-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i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does</a:t>
            </a:r>
            <a:r>
              <a:rPr sz="2000" i="1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not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provide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nnel protection</a:t>
            </a:r>
            <a:endParaRPr sz="2000">
              <a:latin typeface="Arial"/>
              <a:cs typeface="Arial"/>
            </a:endParaRPr>
          </a:p>
          <a:p>
            <a:pPr marL="469900" marR="508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pically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leic acid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manipula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ion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 pro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edures</a:t>
            </a:r>
            <a:r>
              <a:rPr sz="2000" spc="-6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very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ve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ntaminat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on, but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do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 to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onnel</a:t>
            </a:r>
            <a:endParaRPr sz="2000">
              <a:latin typeface="Arial"/>
              <a:cs typeface="Arial"/>
            </a:endParaRPr>
          </a:p>
          <a:p>
            <a:pPr marL="469900" marR="36131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Air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flows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towa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 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  <a:p>
            <a:pPr marL="469900" marR="37719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work with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ectious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 potentially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infectious materials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8970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223327"/>
            <a:ext cx="24263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Pos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t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docs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4973" y="947013"/>
            <a:ext cx="6527165" cy="377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3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doctoral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f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llow</a:t>
            </a:r>
            <a:endParaRPr sz="3000">
              <a:latin typeface="Corbel"/>
              <a:cs typeface="Corbel"/>
            </a:endParaRPr>
          </a:p>
          <a:p>
            <a:pPr marL="355600" marR="160020" indent="-342900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person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ecently</a:t>
            </a:r>
            <a:r>
              <a:rPr sz="3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receiv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their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doctorate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(us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ally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spc="-14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doing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trainin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period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fore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becoming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endParaRPr sz="30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ally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work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thei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ow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project,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but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will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collabor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othe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m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embe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rs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rious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parts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proj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ct.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19600" y="4648200"/>
            <a:ext cx="1524000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2723" y="198120"/>
            <a:ext cx="3273552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8970">
              <a:lnSpc>
                <a:spcPct val="100000"/>
              </a:lnSpc>
            </a:pPr>
            <a:endParaRPr spc="-20" dirty="0"/>
          </a:p>
        </p:txBody>
      </p:sp>
      <p:sp>
        <p:nvSpPr>
          <p:cNvPr id="5" name="object 5"/>
          <p:cNvSpPr/>
          <p:nvPr/>
        </p:nvSpPr>
        <p:spPr>
          <a:xfrm>
            <a:off x="4791455" y="4817363"/>
            <a:ext cx="3739896" cy="2040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1932051"/>
            <a:ext cx="3721988" cy="2792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240" y="1309161"/>
            <a:ext cx="3658870" cy="5203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Chemic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Fume</a:t>
            </a:r>
            <a:r>
              <a:rPr sz="2800" b="1" spc="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Ho</a:t>
            </a:r>
            <a:r>
              <a:rPr sz="2800" b="1" spc="-3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469900" marR="416559" indent="-342900">
              <a:lnSpc>
                <a:spcPct val="100000"/>
              </a:lnSpc>
              <a:spcBef>
                <a:spcPts val="515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i="1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a </a:t>
            </a:r>
            <a:r>
              <a:rPr sz="2000" i="1" spc="-15" dirty="0">
                <a:solidFill>
                  <a:srgbClr val="40236D"/>
                </a:solidFill>
                <a:latin typeface="Arial"/>
                <a:cs typeface="Arial"/>
              </a:rPr>
              <a:t>B</a:t>
            </a:r>
            <a:r>
              <a:rPr sz="2000" i="1" spc="-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i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but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does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provide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nnel protection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from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emic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 fumes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ex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ernal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i="1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i="1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HEPA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tered</a:t>
            </a:r>
            <a:endParaRPr sz="2000">
              <a:latin typeface="Arial"/>
              <a:cs typeface="Arial"/>
            </a:endParaRPr>
          </a:p>
          <a:p>
            <a:pPr marL="469900" marR="56007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work with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infectious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 poten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ially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ectious materials</a:t>
            </a:r>
            <a:endParaRPr sz="2000">
              <a:latin typeface="Arial"/>
              <a:cs typeface="Arial"/>
            </a:endParaRPr>
          </a:p>
          <a:p>
            <a:pPr marL="469900" marR="41719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70534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hau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ntaining infectious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materials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eates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posure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 for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immediate environme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2723" y="198120"/>
            <a:ext cx="3273552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7776" y="1309161"/>
            <a:ext cx="4036060" cy="494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Safe</a:t>
            </a:r>
            <a:r>
              <a:rPr sz="2800" b="1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Oper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ation</a:t>
            </a:r>
            <a:r>
              <a:rPr sz="2800" b="1" spc="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BSCs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448309" marR="108585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binets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before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 af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70% ethanol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10%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lution</a:t>
            </a:r>
            <a:endParaRPr sz="2000">
              <a:latin typeface="Arial"/>
              <a:cs typeface="Arial"/>
            </a:endParaRPr>
          </a:p>
          <a:p>
            <a:pPr marL="448309" marR="12192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disinfecting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cabinet, load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pplies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allow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binet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run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1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-15 minutes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before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beginning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work</a:t>
            </a:r>
            <a:endParaRPr sz="2000">
              <a:latin typeface="Arial"/>
              <a:cs typeface="Arial"/>
            </a:endParaRPr>
          </a:p>
          <a:p>
            <a:pPr marL="448309" marR="43053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upplies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should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include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 small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autoclave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bag,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ntainer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bea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disinfectant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liquid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waste</a:t>
            </a:r>
            <a:endParaRPr sz="2000">
              <a:latin typeface="Arial"/>
              <a:cs typeface="Arial"/>
            </a:endParaRPr>
          </a:p>
          <a:p>
            <a:pPr marL="448309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BS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 should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448309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ent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rti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ication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label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8970">
              <a:lnSpc>
                <a:spcPct val="100000"/>
              </a:lnSpc>
            </a:pPr>
            <a:endParaRPr spc="-20" dirty="0"/>
          </a:p>
        </p:txBody>
      </p:sp>
      <p:sp>
        <p:nvSpPr>
          <p:cNvPr id="6" name="object 6"/>
          <p:cNvSpPr/>
          <p:nvPr/>
        </p:nvSpPr>
        <p:spPr>
          <a:xfrm>
            <a:off x="5029200" y="2209736"/>
            <a:ext cx="3657600" cy="3621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2850" y="2203386"/>
            <a:ext cx="3670300" cy="3634104"/>
          </a:xfrm>
          <a:custGeom>
            <a:avLst/>
            <a:gdLst/>
            <a:ahLst/>
            <a:cxnLst/>
            <a:rect l="l" t="t" r="r" b="b"/>
            <a:pathLst>
              <a:path w="3670300" h="3634104">
                <a:moveTo>
                  <a:pt x="0" y="3633851"/>
                </a:moveTo>
                <a:lnTo>
                  <a:pt x="3670300" y="3633851"/>
                </a:lnTo>
                <a:lnTo>
                  <a:pt x="3670300" y="0"/>
                </a:lnTo>
                <a:lnTo>
                  <a:pt x="0" y="0"/>
                </a:lnTo>
                <a:lnTo>
                  <a:pt x="0" y="3633851"/>
                </a:lnTo>
                <a:close/>
              </a:path>
            </a:pathLst>
          </a:custGeom>
          <a:ln w="12700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38100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342900"/>
                </a:moveTo>
                <a:lnTo>
                  <a:pt x="3990" y="287285"/>
                </a:lnTo>
                <a:lnTo>
                  <a:pt x="15544" y="234525"/>
                </a:lnTo>
                <a:lnTo>
                  <a:pt x="34032" y="185327"/>
                </a:lnTo>
                <a:lnTo>
                  <a:pt x="58826" y="140396"/>
                </a:lnTo>
                <a:lnTo>
                  <a:pt x="89296" y="100441"/>
                </a:lnTo>
                <a:lnTo>
                  <a:pt x="124815" y="66165"/>
                </a:lnTo>
                <a:lnTo>
                  <a:pt x="164753" y="38277"/>
                </a:lnTo>
                <a:lnTo>
                  <a:pt x="208483" y="17483"/>
                </a:lnTo>
                <a:lnTo>
                  <a:pt x="255374" y="4488"/>
                </a:lnTo>
                <a:lnTo>
                  <a:pt x="304800" y="0"/>
                </a:lnTo>
                <a:lnTo>
                  <a:pt x="329790" y="1136"/>
                </a:lnTo>
                <a:lnTo>
                  <a:pt x="354225" y="4488"/>
                </a:lnTo>
                <a:lnTo>
                  <a:pt x="401116" y="17483"/>
                </a:lnTo>
                <a:lnTo>
                  <a:pt x="444846" y="38277"/>
                </a:lnTo>
                <a:lnTo>
                  <a:pt x="484784" y="66165"/>
                </a:lnTo>
                <a:lnTo>
                  <a:pt x="520303" y="100441"/>
                </a:lnTo>
                <a:lnTo>
                  <a:pt x="550773" y="140396"/>
                </a:lnTo>
                <a:lnTo>
                  <a:pt x="575567" y="185327"/>
                </a:lnTo>
                <a:lnTo>
                  <a:pt x="594055" y="234525"/>
                </a:lnTo>
                <a:lnTo>
                  <a:pt x="605609" y="287285"/>
                </a:lnTo>
                <a:lnTo>
                  <a:pt x="609600" y="342900"/>
                </a:lnTo>
                <a:lnTo>
                  <a:pt x="605609" y="398514"/>
                </a:lnTo>
                <a:lnTo>
                  <a:pt x="594055" y="451274"/>
                </a:lnTo>
                <a:lnTo>
                  <a:pt x="575567" y="500472"/>
                </a:lnTo>
                <a:lnTo>
                  <a:pt x="550773" y="545403"/>
                </a:lnTo>
                <a:lnTo>
                  <a:pt x="520303" y="585358"/>
                </a:lnTo>
                <a:lnTo>
                  <a:pt x="484784" y="619634"/>
                </a:lnTo>
                <a:lnTo>
                  <a:pt x="444846" y="647522"/>
                </a:lnTo>
                <a:lnTo>
                  <a:pt x="401116" y="668316"/>
                </a:lnTo>
                <a:lnTo>
                  <a:pt x="354225" y="681311"/>
                </a:lnTo>
                <a:lnTo>
                  <a:pt x="304800" y="685800"/>
                </a:lnTo>
                <a:lnTo>
                  <a:pt x="279809" y="684663"/>
                </a:lnTo>
                <a:lnTo>
                  <a:pt x="255374" y="681311"/>
                </a:lnTo>
                <a:lnTo>
                  <a:pt x="208483" y="668316"/>
                </a:lnTo>
                <a:lnTo>
                  <a:pt x="164753" y="647522"/>
                </a:lnTo>
                <a:lnTo>
                  <a:pt x="124815" y="619634"/>
                </a:lnTo>
                <a:lnTo>
                  <a:pt x="89296" y="585358"/>
                </a:lnTo>
                <a:lnTo>
                  <a:pt x="58826" y="545403"/>
                </a:lnTo>
                <a:lnTo>
                  <a:pt x="34032" y="500472"/>
                </a:lnTo>
                <a:lnTo>
                  <a:pt x="15544" y="451274"/>
                </a:lnTo>
                <a:lnTo>
                  <a:pt x="3990" y="398514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0225" y="4572000"/>
            <a:ext cx="612775" cy="1371600"/>
          </a:xfrm>
          <a:custGeom>
            <a:avLst/>
            <a:gdLst/>
            <a:ahLst/>
            <a:cxnLst/>
            <a:rect l="l" t="t" r="r" b="b"/>
            <a:pathLst>
              <a:path w="612775" h="1371600">
                <a:moveTo>
                  <a:pt x="0" y="685800"/>
                </a:moveTo>
                <a:lnTo>
                  <a:pt x="1015" y="629559"/>
                </a:lnTo>
                <a:lnTo>
                  <a:pt x="4009" y="574570"/>
                </a:lnTo>
                <a:lnTo>
                  <a:pt x="8903" y="521008"/>
                </a:lnTo>
                <a:lnTo>
                  <a:pt x="15618" y="469050"/>
                </a:lnTo>
                <a:lnTo>
                  <a:pt x="24076" y="418873"/>
                </a:lnTo>
                <a:lnTo>
                  <a:pt x="34197" y="370654"/>
                </a:lnTo>
                <a:lnTo>
                  <a:pt x="45903" y="324568"/>
                </a:lnTo>
                <a:lnTo>
                  <a:pt x="59114" y="280793"/>
                </a:lnTo>
                <a:lnTo>
                  <a:pt x="73753" y="239506"/>
                </a:lnTo>
                <a:lnTo>
                  <a:pt x="89741" y="200882"/>
                </a:lnTo>
                <a:lnTo>
                  <a:pt x="106998" y="165098"/>
                </a:lnTo>
                <a:lnTo>
                  <a:pt x="145006" y="102758"/>
                </a:lnTo>
                <a:lnTo>
                  <a:pt x="187148" y="53899"/>
                </a:lnTo>
                <a:lnTo>
                  <a:pt x="232793" y="19933"/>
                </a:lnTo>
                <a:lnTo>
                  <a:pt x="281311" y="2273"/>
                </a:lnTo>
                <a:lnTo>
                  <a:pt x="306450" y="0"/>
                </a:lnTo>
                <a:lnTo>
                  <a:pt x="331572" y="2273"/>
                </a:lnTo>
                <a:lnTo>
                  <a:pt x="356134" y="8977"/>
                </a:lnTo>
                <a:lnTo>
                  <a:pt x="403267" y="34966"/>
                </a:lnTo>
                <a:lnTo>
                  <a:pt x="447218" y="76555"/>
                </a:lnTo>
                <a:lnTo>
                  <a:pt x="487355" y="132331"/>
                </a:lnTo>
                <a:lnTo>
                  <a:pt x="523049" y="200882"/>
                </a:lnTo>
                <a:lnTo>
                  <a:pt x="539032" y="239506"/>
                </a:lnTo>
                <a:lnTo>
                  <a:pt x="553668" y="280793"/>
                </a:lnTo>
                <a:lnTo>
                  <a:pt x="566877" y="324568"/>
                </a:lnTo>
                <a:lnTo>
                  <a:pt x="578581" y="370654"/>
                </a:lnTo>
                <a:lnTo>
                  <a:pt x="588700" y="418873"/>
                </a:lnTo>
                <a:lnTo>
                  <a:pt x="597157" y="469050"/>
                </a:lnTo>
                <a:lnTo>
                  <a:pt x="603871" y="521008"/>
                </a:lnTo>
                <a:lnTo>
                  <a:pt x="608765" y="574570"/>
                </a:lnTo>
                <a:lnTo>
                  <a:pt x="611759" y="629559"/>
                </a:lnTo>
                <a:lnTo>
                  <a:pt x="612775" y="685800"/>
                </a:lnTo>
                <a:lnTo>
                  <a:pt x="611759" y="742045"/>
                </a:lnTo>
                <a:lnTo>
                  <a:pt x="608765" y="797039"/>
                </a:lnTo>
                <a:lnTo>
                  <a:pt x="603871" y="850604"/>
                </a:lnTo>
                <a:lnTo>
                  <a:pt x="597157" y="902564"/>
                </a:lnTo>
                <a:lnTo>
                  <a:pt x="588700" y="952742"/>
                </a:lnTo>
                <a:lnTo>
                  <a:pt x="578581" y="1000962"/>
                </a:lnTo>
                <a:lnTo>
                  <a:pt x="566877" y="1047048"/>
                </a:lnTo>
                <a:lnTo>
                  <a:pt x="553668" y="1090822"/>
                </a:lnTo>
                <a:lnTo>
                  <a:pt x="539032" y="1132109"/>
                </a:lnTo>
                <a:lnTo>
                  <a:pt x="523049" y="1170732"/>
                </a:lnTo>
                <a:lnTo>
                  <a:pt x="505797" y="1206514"/>
                </a:lnTo>
                <a:lnTo>
                  <a:pt x="467803" y="1268850"/>
                </a:lnTo>
                <a:lnTo>
                  <a:pt x="425680" y="1317705"/>
                </a:lnTo>
                <a:lnTo>
                  <a:pt x="380059" y="1351668"/>
                </a:lnTo>
                <a:lnTo>
                  <a:pt x="331572" y="1369326"/>
                </a:lnTo>
                <a:lnTo>
                  <a:pt x="306450" y="1371600"/>
                </a:lnTo>
                <a:lnTo>
                  <a:pt x="281311" y="1369326"/>
                </a:lnTo>
                <a:lnTo>
                  <a:pt x="256732" y="1362623"/>
                </a:lnTo>
                <a:lnTo>
                  <a:pt x="209572" y="1336637"/>
                </a:lnTo>
                <a:lnTo>
                  <a:pt x="165600" y="1295051"/>
                </a:lnTo>
                <a:lnTo>
                  <a:pt x="125446" y="1239279"/>
                </a:lnTo>
                <a:lnTo>
                  <a:pt x="89741" y="1170732"/>
                </a:lnTo>
                <a:lnTo>
                  <a:pt x="73753" y="1132109"/>
                </a:lnTo>
                <a:lnTo>
                  <a:pt x="59114" y="1090822"/>
                </a:lnTo>
                <a:lnTo>
                  <a:pt x="45903" y="1047048"/>
                </a:lnTo>
                <a:lnTo>
                  <a:pt x="34197" y="1000962"/>
                </a:lnTo>
                <a:lnTo>
                  <a:pt x="24076" y="952742"/>
                </a:lnTo>
                <a:lnTo>
                  <a:pt x="15618" y="902564"/>
                </a:lnTo>
                <a:lnTo>
                  <a:pt x="8903" y="850604"/>
                </a:lnTo>
                <a:lnTo>
                  <a:pt x="4009" y="797039"/>
                </a:lnTo>
                <a:lnTo>
                  <a:pt x="1015" y="742045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56676" y="3810000"/>
            <a:ext cx="306705" cy="685800"/>
          </a:xfrm>
          <a:custGeom>
            <a:avLst/>
            <a:gdLst/>
            <a:ahLst/>
            <a:cxnLst/>
            <a:rect l="l" t="t" r="r" b="b"/>
            <a:pathLst>
              <a:path w="306704" h="685800">
                <a:moveTo>
                  <a:pt x="0" y="342900"/>
                </a:moveTo>
                <a:lnTo>
                  <a:pt x="2004" y="287285"/>
                </a:lnTo>
                <a:lnTo>
                  <a:pt x="7808" y="234525"/>
                </a:lnTo>
                <a:lnTo>
                  <a:pt x="17096" y="185327"/>
                </a:lnTo>
                <a:lnTo>
                  <a:pt x="29553" y="140396"/>
                </a:lnTo>
                <a:lnTo>
                  <a:pt x="44862" y="100441"/>
                </a:lnTo>
                <a:lnTo>
                  <a:pt x="62709" y="66165"/>
                </a:lnTo>
                <a:lnTo>
                  <a:pt x="93547" y="26949"/>
                </a:lnTo>
                <a:lnTo>
                  <a:pt x="128320" y="4488"/>
                </a:lnTo>
                <a:lnTo>
                  <a:pt x="153162" y="0"/>
                </a:lnTo>
                <a:lnTo>
                  <a:pt x="165722" y="1136"/>
                </a:lnTo>
                <a:lnTo>
                  <a:pt x="178003" y="4488"/>
                </a:lnTo>
                <a:lnTo>
                  <a:pt x="212776" y="26949"/>
                </a:lnTo>
                <a:lnTo>
                  <a:pt x="243614" y="66165"/>
                </a:lnTo>
                <a:lnTo>
                  <a:pt x="261461" y="100441"/>
                </a:lnTo>
                <a:lnTo>
                  <a:pt x="276770" y="140396"/>
                </a:lnTo>
                <a:lnTo>
                  <a:pt x="289227" y="185327"/>
                </a:lnTo>
                <a:lnTo>
                  <a:pt x="298515" y="234525"/>
                </a:lnTo>
                <a:lnTo>
                  <a:pt x="304319" y="287285"/>
                </a:lnTo>
                <a:lnTo>
                  <a:pt x="306324" y="342900"/>
                </a:lnTo>
                <a:lnTo>
                  <a:pt x="304319" y="398514"/>
                </a:lnTo>
                <a:lnTo>
                  <a:pt x="298515" y="451274"/>
                </a:lnTo>
                <a:lnTo>
                  <a:pt x="289227" y="500472"/>
                </a:lnTo>
                <a:lnTo>
                  <a:pt x="276770" y="545403"/>
                </a:lnTo>
                <a:lnTo>
                  <a:pt x="261461" y="585358"/>
                </a:lnTo>
                <a:lnTo>
                  <a:pt x="243614" y="619634"/>
                </a:lnTo>
                <a:lnTo>
                  <a:pt x="212776" y="658850"/>
                </a:lnTo>
                <a:lnTo>
                  <a:pt x="178003" y="681311"/>
                </a:lnTo>
                <a:lnTo>
                  <a:pt x="153162" y="685800"/>
                </a:lnTo>
                <a:lnTo>
                  <a:pt x="140601" y="684663"/>
                </a:lnTo>
                <a:lnTo>
                  <a:pt x="128320" y="681311"/>
                </a:lnTo>
                <a:lnTo>
                  <a:pt x="93547" y="658850"/>
                </a:lnTo>
                <a:lnTo>
                  <a:pt x="62709" y="619634"/>
                </a:lnTo>
                <a:lnTo>
                  <a:pt x="44862" y="585358"/>
                </a:lnTo>
                <a:lnTo>
                  <a:pt x="29553" y="545403"/>
                </a:lnTo>
                <a:lnTo>
                  <a:pt x="17096" y="500472"/>
                </a:lnTo>
                <a:lnTo>
                  <a:pt x="7808" y="451274"/>
                </a:lnTo>
                <a:lnTo>
                  <a:pt x="2004" y="398514"/>
                </a:lnTo>
                <a:lnTo>
                  <a:pt x="507" y="371020"/>
                </a:lnTo>
                <a:lnTo>
                  <a:pt x="0" y="3429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5800" y="4770501"/>
            <a:ext cx="2590800" cy="1935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2723" y="198120"/>
            <a:ext cx="3273552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576" y="1309161"/>
            <a:ext cx="5062855" cy="439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Safe</a:t>
            </a:r>
            <a:r>
              <a:rPr sz="2800" b="1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Oper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ation</a:t>
            </a:r>
            <a:r>
              <a:rPr sz="2800" b="1" spc="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800" b="1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236D"/>
                </a:solidFill>
                <a:latin typeface="Arial"/>
                <a:cs typeface="Arial"/>
              </a:rPr>
              <a:t>Cent</a:t>
            </a:r>
            <a:r>
              <a:rPr sz="2800" b="1" spc="-1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40236D"/>
                </a:solidFill>
                <a:latin typeface="Arial"/>
                <a:cs typeface="Arial"/>
              </a:rPr>
              <a:t>ifuges</a:t>
            </a:r>
            <a:endParaRPr sz="2800">
              <a:latin typeface="Arial"/>
              <a:cs typeface="Arial"/>
            </a:endParaRPr>
          </a:p>
          <a:p>
            <a:pPr marL="448309" indent="-342900">
              <a:lnSpc>
                <a:spcPct val="100000"/>
              </a:lnSpc>
              <a:spcBef>
                <a:spcPts val="875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Che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tubes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s,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leaks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448309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ips</a:t>
            </a:r>
            <a:endParaRPr sz="2000">
              <a:latin typeface="Arial"/>
              <a:cs typeface="Arial"/>
            </a:endParaRPr>
          </a:p>
          <a:p>
            <a:pPr marL="448309" marR="105473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matching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tubes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 bu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ts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 centrifuge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prope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ly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balanced</a:t>
            </a:r>
            <a:endParaRPr sz="2000">
              <a:latin typeface="Arial"/>
              <a:cs typeface="Arial"/>
            </a:endParaRPr>
          </a:p>
          <a:p>
            <a:pPr marL="448309" marR="79883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Che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tubes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aled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rotor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lock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 and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ly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ated</a:t>
            </a:r>
            <a:endParaRPr sz="2000">
              <a:latin typeface="Arial"/>
              <a:cs typeface="Arial"/>
            </a:endParaRPr>
          </a:p>
          <a:p>
            <a:pPr marL="448309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Clo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lid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rmly</a:t>
            </a:r>
            <a:endParaRPr sz="2000">
              <a:latin typeface="Arial"/>
              <a:cs typeface="Arial"/>
            </a:endParaRPr>
          </a:p>
          <a:p>
            <a:pPr marL="448309" marR="95313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44894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cycle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finished,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allow the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rotor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 complete stop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before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8970">
              <a:lnSpc>
                <a:spcPct val="100000"/>
              </a:lnSpc>
            </a:pPr>
            <a:endParaRPr spc="-20" dirty="0"/>
          </a:p>
        </p:txBody>
      </p:sp>
      <p:sp>
        <p:nvSpPr>
          <p:cNvPr id="6" name="object 6"/>
          <p:cNvSpPr/>
          <p:nvPr/>
        </p:nvSpPr>
        <p:spPr>
          <a:xfrm>
            <a:off x="5172455" y="4512562"/>
            <a:ext cx="3381755" cy="2345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600" y="1895855"/>
            <a:ext cx="3363849" cy="2523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1578499"/>
            <a:ext cx="4188460" cy="314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(L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1950" spc="15" baseline="-21367" dirty="0">
                <a:solidFill>
                  <a:srgbClr val="40236D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)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ex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remely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ld,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-320Fº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ox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gen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pan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rapidly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ts val="216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rotect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16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gog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les,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gloves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4965" marR="412750" indent="-342265">
              <a:lnSpc>
                <a:spcPct val="8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Do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allow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touch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 s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in;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will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Do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seal containers</a:t>
            </a:r>
            <a:endParaRPr sz="2000">
              <a:latin typeface="Arial"/>
              <a:cs typeface="Arial"/>
            </a:endParaRPr>
          </a:p>
          <a:p>
            <a:pPr marL="354965" marR="5080" indent="-342265">
              <a:lnSpc>
                <a:spcPct val="80000"/>
              </a:lnSpc>
              <a:spcBef>
                <a:spcPts val="48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when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tran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ferring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liquid 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tran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ting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34455" y="1651000"/>
            <a:ext cx="2665476" cy="520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54267" y="198120"/>
            <a:ext cx="3112008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0260">
              <a:lnSpc>
                <a:spcPct val="100000"/>
              </a:lnSpc>
            </a:pP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2764" y="6316979"/>
            <a:ext cx="408431" cy="420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39" y="6679692"/>
            <a:ext cx="484631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7244" y="1064530"/>
            <a:ext cx="7451090" cy="564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Bloodborne</a:t>
            </a:r>
            <a:r>
              <a:rPr sz="2000" b="1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Pathogens</a:t>
            </a:r>
            <a:endParaRPr sz="2000">
              <a:latin typeface="Arial"/>
              <a:cs typeface="Arial"/>
            </a:endParaRPr>
          </a:p>
          <a:p>
            <a:pPr marL="354965" marR="1193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pathoge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ic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gani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ms</a:t>
            </a:r>
            <a:r>
              <a:rPr sz="2000" spc="-6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human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blood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 body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uids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disea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humans,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including hep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rus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),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 v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rus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CV),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human immunodeficien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6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rus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Other</a:t>
            </a:r>
            <a:r>
              <a:rPr sz="2000" b="1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Potential</a:t>
            </a:r>
            <a:r>
              <a:rPr sz="2000" b="1" spc="-10" dirty="0">
                <a:solidFill>
                  <a:srgbClr val="40236D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b="1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nfe</a:t>
            </a:r>
            <a:r>
              <a:rPr sz="2000" b="1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tious</a:t>
            </a:r>
            <a:r>
              <a:rPr sz="2000" b="1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Material</a:t>
            </a:r>
            <a:r>
              <a:rPr sz="2000" b="1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(OPIM)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erials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human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blood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contain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bloodborne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pathoge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may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potentially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infectious</a:t>
            </a:r>
            <a:endParaRPr sz="2000">
              <a:latin typeface="Arial"/>
              <a:cs typeface="Arial"/>
            </a:endParaRPr>
          </a:p>
          <a:p>
            <a:pPr marL="354965" marR="5080">
              <a:lnSpc>
                <a:spcPct val="12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includes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HIV-c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ntaining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ll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tiss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ltures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organ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ltures and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HI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HBV-c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ntaining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lture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medium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lutions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Uni</a:t>
            </a:r>
            <a:r>
              <a:rPr sz="2000" b="1" spc="-3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ersal</a:t>
            </a:r>
            <a:r>
              <a:rPr sz="2000" b="1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recautio</a:t>
            </a:r>
            <a:r>
              <a:rPr sz="2000" b="1" spc="-1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354965" marR="65849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blood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rtain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body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fluids of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patients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treated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as potentially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infectious</a:t>
            </a:r>
            <a:endParaRPr sz="2000">
              <a:latin typeface="Arial"/>
              <a:cs typeface="Arial"/>
            </a:endParaRPr>
          </a:p>
          <a:p>
            <a:pPr marL="354965" marR="48895">
              <a:lnSpc>
                <a:spcPct val="99900"/>
              </a:lnSpc>
              <a:spcBef>
                <a:spcPts val="480"/>
              </a:spcBef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All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ch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invol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human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blood,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body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fluids,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 OP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L2 practic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 be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it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un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 these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materials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ntain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bloodbo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 pathoge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9535" y="198120"/>
            <a:ext cx="4396740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5655">
              <a:lnSpc>
                <a:spcPct val="100000"/>
              </a:lnSpc>
            </a:pPr>
            <a:r>
              <a:rPr spc="-15" dirty="0"/>
              <a:t>Blo</a:t>
            </a:r>
            <a:r>
              <a:rPr spc="-30" dirty="0"/>
              <a:t>o</a:t>
            </a:r>
            <a:r>
              <a:rPr spc="-20" dirty="0"/>
              <a:t>d</a:t>
            </a:r>
            <a:r>
              <a:rPr spc="-30" dirty="0"/>
              <a:t>b</a:t>
            </a:r>
            <a:r>
              <a:rPr spc="-20" dirty="0"/>
              <a:t>orne</a:t>
            </a:r>
            <a:r>
              <a:rPr spc="35" dirty="0"/>
              <a:t> </a:t>
            </a:r>
            <a:r>
              <a:rPr spc="-20" dirty="0"/>
              <a:t>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323610"/>
            <a:ext cx="4208780" cy="4792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135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expos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blood 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infectious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potentially infectious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materials</a:t>
            </a:r>
            <a:endParaRPr sz="2000">
              <a:latin typeface="Arial"/>
              <a:cs typeface="Arial"/>
            </a:endParaRPr>
          </a:p>
          <a:p>
            <a:pPr marL="812800" marR="142875" lvl="1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example,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lesticks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 s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rapes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ntaminated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arps</a:t>
            </a:r>
            <a:endParaRPr sz="20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you’re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 you’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 had an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expos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 pun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tures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glove.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 glove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en,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 expos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has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  <a:p>
            <a:pPr marL="812800" marR="622300" lvl="1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Contact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bro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through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ts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812800" marR="46355" lvl="1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Splash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eyes,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 mouth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9135" y="198120"/>
            <a:ext cx="3787140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5255">
              <a:lnSpc>
                <a:spcPct val="100000"/>
              </a:lnSpc>
            </a:pPr>
            <a:endParaRPr spc="-20" dirty="0"/>
          </a:p>
        </p:txBody>
      </p:sp>
      <p:sp>
        <p:nvSpPr>
          <p:cNvPr id="6" name="object 6"/>
          <p:cNvSpPr/>
          <p:nvPr/>
        </p:nvSpPr>
        <p:spPr>
          <a:xfrm>
            <a:off x="5248655" y="3902964"/>
            <a:ext cx="3447288" cy="2305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1521333"/>
            <a:ext cx="3428746" cy="2288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9135" y="198120"/>
            <a:ext cx="3787140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5255">
              <a:lnSpc>
                <a:spcPct val="100000"/>
              </a:lnSpc>
            </a:pP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764540" y="1323610"/>
            <a:ext cx="7183120" cy="482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have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 exposu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e: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Arial"/>
              <a:buAutoNum type="arabicPeriod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op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what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doing</a:t>
            </a:r>
            <a:endParaRPr sz="2000">
              <a:latin typeface="Arial"/>
              <a:cs typeface="Arial"/>
            </a:endParaRPr>
          </a:p>
          <a:p>
            <a:pPr marL="812800" marR="130175" lvl="1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Arial"/>
              <a:buAutoNum type="arabicPeriod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Tho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oug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ly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wash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af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ted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area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soap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warm water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15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minutes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mass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motion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Arial"/>
              <a:buAutoNum type="arabicPeriod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eye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lashe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go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eyewa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station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rin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plain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water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15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minu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need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ention:</a:t>
            </a:r>
            <a:endParaRPr sz="2000">
              <a:latin typeface="Arial"/>
              <a:cs typeface="Arial"/>
            </a:endParaRPr>
          </a:p>
          <a:p>
            <a:pPr marL="812800" marR="29845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Call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911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tell the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ator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location,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name,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nature of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Then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call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University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olice at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568-8999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ter</a:t>
            </a:r>
            <a:r>
              <a:rPr sz="20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nee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ed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ention: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Noti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812800" marR="1341755" lvl="1" indent="-342900">
              <a:lnSpc>
                <a:spcPct val="100000"/>
              </a:lnSpc>
              <a:spcBef>
                <a:spcPts val="480"/>
              </a:spcBef>
              <a:buClr>
                <a:srgbClr val="363636"/>
              </a:buClr>
              <a:buFont typeface="Arial"/>
              <a:buChar char="•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Contact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Depa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ent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Human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urce Manag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ment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56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8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-3916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9344" y="198120"/>
            <a:ext cx="3646932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55590">
              <a:lnSpc>
                <a:spcPct val="100000"/>
              </a:lnSpc>
            </a:pPr>
            <a:endParaRPr spc="-20" dirty="0"/>
          </a:p>
        </p:txBody>
      </p:sp>
      <p:sp>
        <p:nvSpPr>
          <p:cNvPr id="5" name="object 5"/>
          <p:cNvSpPr/>
          <p:nvPr/>
        </p:nvSpPr>
        <p:spPr>
          <a:xfrm>
            <a:off x="6254877" y="2057400"/>
            <a:ext cx="2352548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1293130"/>
            <a:ext cx="7508875" cy="523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63636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Biological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Spill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3636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815975" marR="2413000" lvl="1" indent="-346075">
              <a:lnSpc>
                <a:spcPts val="2160"/>
              </a:lnSpc>
              <a:buClr>
                <a:srgbClr val="363636"/>
              </a:buClr>
              <a:buFont typeface="Arial"/>
              <a:buChar char="•"/>
              <a:tabLst>
                <a:tab pos="8166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Alert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others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area,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including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your 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815975" lvl="1" indent="-346075">
              <a:lnSpc>
                <a:spcPct val="100000"/>
              </a:lnSpc>
              <a:spcBef>
                <a:spcPts val="204"/>
              </a:spcBef>
              <a:buClr>
                <a:srgbClr val="363636"/>
              </a:buClr>
              <a:buFont typeface="Arial"/>
              <a:buChar char="•"/>
              <a:tabLst>
                <a:tab pos="8166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Put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app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iate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E,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815975" indent="-346075">
              <a:lnSpc>
                <a:spcPct val="100000"/>
              </a:lnSpc>
              <a:buClr>
                <a:srgbClr val="C00000"/>
              </a:buClr>
              <a:buFont typeface="Arial"/>
              <a:buAutoNum type="arabicPeriod"/>
              <a:tabLst>
                <a:tab pos="8166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Cover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ill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paper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towel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s)</a:t>
            </a:r>
            <a:endParaRPr sz="2000">
              <a:latin typeface="Arial"/>
              <a:cs typeface="Arial"/>
            </a:endParaRPr>
          </a:p>
          <a:p>
            <a:pPr marL="815975" marR="2626360" indent="-346075">
              <a:lnSpc>
                <a:spcPts val="2160"/>
              </a:lnSpc>
              <a:spcBef>
                <a:spcPts val="509"/>
              </a:spcBef>
              <a:buClr>
                <a:srgbClr val="C00000"/>
              </a:buClr>
              <a:buFont typeface="Arial"/>
              <a:buAutoNum type="arabicPeriod"/>
              <a:tabLst>
                <a:tab pos="8166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 disinfe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tant around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imeter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ill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 allowing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stand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20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812800" indent="-342900">
              <a:lnSpc>
                <a:spcPts val="2250"/>
              </a:lnSpc>
              <a:buClr>
                <a:srgbClr val="C00000"/>
              </a:buClr>
              <a:buFont typeface="Arial"/>
              <a:buAutoNum type="arabicPeriod"/>
              <a:tabLst>
                <a:tab pos="813435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Clean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by</a:t>
            </a:r>
            <a:r>
              <a:rPr sz="2000" spc="-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wiping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up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paper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towel(s)</a:t>
            </a:r>
            <a:endParaRPr sz="2000">
              <a:latin typeface="Arial"/>
              <a:cs typeface="Arial"/>
            </a:endParaRPr>
          </a:p>
          <a:p>
            <a:pPr marL="815975" marR="10160" indent="-346075">
              <a:lnSpc>
                <a:spcPts val="2160"/>
              </a:lnSpc>
              <a:spcBef>
                <a:spcPts val="509"/>
              </a:spcBef>
              <a:buClr>
                <a:srgbClr val="C00000"/>
              </a:buClr>
              <a:buFont typeface="Arial"/>
              <a:buAutoNum type="arabicPeriod"/>
              <a:tabLst>
                <a:tab pos="8166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infect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ray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ng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wiping down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with disinfectant</a:t>
            </a:r>
            <a:r>
              <a:rPr sz="2000" spc="-5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and pap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towel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700">
              <a:latin typeface="Times New Roman"/>
              <a:cs typeface="Times New Roman"/>
            </a:endParaRPr>
          </a:p>
          <a:p>
            <a:pPr marL="815975" marR="5080" indent="-346075" algn="just">
              <a:lnSpc>
                <a:spcPts val="2160"/>
              </a:lnSpc>
              <a:buClr>
                <a:srgbClr val="363636"/>
              </a:buClr>
              <a:buFont typeface="Arial"/>
              <a:buChar char="•"/>
              <a:tabLst>
                <a:tab pos="816610" algn="l"/>
              </a:tabLst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ou are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unsure</a:t>
            </a:r>
            <a:r>
              <a:rPr sz="20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what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do or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uncom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ortable</a:t>
            </a:r>
            <a:r>
              <a:rPr sz="2000" spc="-5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performing the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clea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-up,</a:t>
            </a:r>
            <a:r>
              <a:rPr sz="2000" spc="-4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ill is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lar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that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you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res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ond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to, c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ll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the</a:t>
            </a:r>
            <a:r>
              <a:rPr sz="2000" spc="-2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Uni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ersity</a:t>
            </a:r>
            <a:r>
              <a:rPr sz="20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Police at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56</a:t>
            </a:r>
            <a:r>
              <a:rPr sz="2000" spc="15" dirty="0">
                <a:solidFill>
                  <a:srgbClr val="40236D"/>
                </a:solidFill>
                <a:latin typeface="Arial"/>
                <a:cs typeface="Arial"/>
              </a:rPr>
              <a:t>8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-8999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1411" y="198120"/>
            <a:ext cx="3864864" cy="594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78595" y="198120"/>
            <a:ext cx="565403" cy="59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7785">
              <a:lnSpc>
                <a:spcPct val="100000"/>
              </a:lnSpc>
            </a:pP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1046784" y="1326998"/>
            <a:ext cx="6974840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If</a:t>
            </a:r>
            <a:r>
              <a:rPr sz="32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you</a:t>
            </a:r>
            <a:r>
              <a:rPr sz="32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ve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r>
              <a:rPr sz="3200" spc="-1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q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esti</a:t>
            </a:r>
            <a:r>
              <a:rPr sz="3200" spc="-20" dirty="0">
                <a:solidFill>
                  <a:srgbClr val="40236D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ns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or</a:t>
            </a:r>
            <a:r>
              <a:rPr sz="3200" spc="-2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conc</a:t>
            </a:r>
            <a:r>
              <a:rPr sz="3200" spc="-10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rns, pl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ase</a:t>
            </a:r>
            <a:r>
              <a:rPr sz="32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cont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ct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Dep</a:t>
            </a:r>
            <a:r>
              <a:rPr sz="3200" spc="-10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rtme</a:t>
            </a:r>
            <a:r>
              <a:rPr sz="3200" spc="-2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32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of Enviro</a:t>
            </a:r>
            <a:r>
              <a:rPr sz="3200" spc="-10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me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tal</a:t>
            </a:r>
            <a:r>
              <a:rPr sz="3200" spc="-4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Heal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h &amp; S</a:t>
            </a:r>
            <a:r>
              <a:rPr sz="3200" spc="-15" dirty="0">
                <a:solidFill>
                  <a:srgbClr val="40236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fe</a:t>
            </a:r>
            <a:r>
              <a:rPr sz="3200" spc="-10" dirty="0">
                <a:solidFill>
                  <a:srgbClr val="40236D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40236D"/>
                </a:solidFill>
                <a:latin typeface="Arial"/>
                <a:cs typeface="Arial"/>
              </a:rPr>
              <a:t>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4242" y="3254010"/>
            <a:ext cx="2901950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5438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LSU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SC: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Phone:</a:t>
            </a:r>
            <a:r>
              <a:rPr sz="2000" spc="-3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(504)</a:t>
            </a:r>
            <a:r>
              <a:rPr sz="2000" spc="-30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568-6585</a:t>
            </a:r>
            <a:endParaRPr sz="2000" dirty="0">
              <a:latin typeface="Arial"/>
              <a:cs typeface="Arial"/>
            </a:endParaRPr>
          </a:p>
          <a:p>
            <a:pPr marL="27305" marR="5080" indent="40640">
              <a:lnSpc>
                <a:spcPct val="100000"/>
              </a:lnSpc>
            </a:pP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Emergen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y:</a:t>
            </a:r>
            <a:r>
              <a:rPr sz="2000" spc="-65" dirty="0">
                <a:solidFill>
                  <a:srgbClr val="40236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56</a:t>
            </a:r>
            <a:r>
              <a:rPr sz="2000" spc="10" dirty="0">
                <a:solidFill>
                  <a:srgbClr val="40236D"/>
                </a:solidFill>
                <a:latin typeface="Arial"/>
                <a:cs typeface="Arial"/>
              </a:rPr>
              <a:t>8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</a:rPr>
              <a:t>-8999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 Email</a:t>
            </a:r>
            <a:r>
              <a:rPr sz="2000" spc="-15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: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s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a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fe</a:t>
            </a:r>
            <a:r>
              <a:rPr sz="2000" spc="-10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t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y@l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uh</a:t>
            </a:r>
            <a:r>
              <a:rPr sz="2000" spc="5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s</a:t>
            </a:r>
            <a:r>
              <a:rPr sz="2000" dirty="0">
                <a:solidFill>
                  <a:srgbClr val="40236D"/>
                </a:solidFill>
                <a:latin typeface="Arial"/>
                <a:cs typeface="Arial"/>
                <a:hlinkClick r:id="rId5"/>
              </a:rPr>
              <a:t>c.edu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9724" y="2775204"/>
            <a:ext cx="6786372" cy="78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9724" y="3384803"/>
            <a:ext cx="2871216" cy="787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3907" y="3384803"/>
            <a:ext cx="917447" cy="787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4323" y="3384803"/>
            <a:ext cx="915924" cy="787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9724" y="3994403"/>
            <a:ext cx="7344156" cy="787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6847" y="3994403"/>
            <a:ext cx="915924" cy="787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45844" y="2510189"/>
            <a:ext cx="589343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HOW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T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O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MA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I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NTAIN</a:t>
            </a:r>
            <a:r>
              <a:rPr sz="4000" b="1" spc="1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L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B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NOTEBOOK-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5844" y="3729642"/>
            <a:ext cx="673100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RECO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R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D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KE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PING</a:t>
            </a:r>
            <a:r>
              <a:rPr sz="4000" b="1" spc="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AND</a:t>
            </a:r>
            <a:r>
              <a:rPr sz="4000" b="1" spc="-5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5" dirty="0">
                <a:solidFill>
                  <a:srgbClr val="C1EDFF"/>
                </a:solidFill>
                <a:latin typeface="Consolas"/>
                <a:cs typeface="Consolas"/>
              </a:rPr>
              <a:t>H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IPAA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8800" y="381000"/>
            <a:ext cx="2505075" cy="1866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02994" y="5030651"/>
            <a:ext cx="228854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rn</a:t>
            </a:r>
            <a:r>
              <a:rPr sz="18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en,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hD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par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ment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8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Geneti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cs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LSUHS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452181"/>
            <a:ext cx="589407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Technicia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n</a:t>
            </a:r>
            <a:r>
              <a:rPr sz="4000" spc="-21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o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r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research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assistant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2024" y="1738041"/>
            <a:ext cx="6367780" cy="438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315595" indent="-342265">
              <a:lnSpc>
                <a:spcPts val="302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106807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colle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tuden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who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wants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gain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mor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experience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before entering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medical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graduate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school</a:t>
            </a:r>
            <a:endParaRPr sz="2800">
              <a:latin typeface="Corbel"/>
              <a:cs typeface="Corbel"/>
            </a:endParaRPr>
          </a:p>
          <a:p>
            <a:pPr marL="354965" marR="577850" indent="-342265" algn="just">
              <a:lnSpc>
                <a:spcPts val="302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 a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profe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sion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masters degree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ap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ropriate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pay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title, based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years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experience</a:t>
            </a:r>
            <a:endParaRPr sz="2800">
              <a:latin typeface="Corbel"/>
              <a:cs typeface="Corbel"/>
            </a:endParaRPr>
          </a:p>
          <a:p>
            <a:pPr marL="354965" marR="5080" indent="-342265">
              <a:lnSpc>
                <a:spcPct val="90000"/>
              </a:lnSpc>
              <a:spcBef>
                <a:spcPts val="65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ariety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tas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includin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g: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orderin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supplies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preparing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media,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caring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800" spc="-95" dirty="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cell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lines,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assisting</a:t>
            </a:r>
            <a:r>
              <a:rPr sz="2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experiments,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carry thei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experiments.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67600" y="609600"/>
            <a:ext cx="1447800" cy="2828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153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Typ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an</a:t>
            </a:r>
            <a:r>
              <a:rPr spc="-25" dirty="0">
                <a:latin typeface="Consolas"/>
                <a:cs typeface="Consolas"/>
              </a:rPr>
              <a:t>d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Format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024" y="1399579"/>
            <a:ext cx="7357745" cy="432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662940" indent="-342265">
              <a:lnSpc>
                <a:spcPct val="8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Chec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men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he/sh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requires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specifi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form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depending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typ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research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doing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D5EBFF"/>
              </a:buClr>
              <a:buFont typeface="Wingdings"/>
              <a:buChar char=""/>
            </a:pPr>
            <a:endParaRPr sz="29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Boun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book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023235" algn="l"/>
              </a:tabLst>
            </a:pP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leaf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sheet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folders</a:t>
            </a:r>
            <a:endParaRPr sz="28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Computer/sprea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sheet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Clr>
                <a:srgbClr val="D5EBFF"/>
              </a:buClr>
              <a:buFont typeface="Wingdings"/>
              <a:buChar char=""/>
            </a:pPr>
            <a:endParaRPr sz="3550">
              <a:latin typeface="Times New Roman"/>
              <a:cs typeface="Times New Roman"/>
            </a:endParaRPr>
          </a:p>
          <a:p>
            <a:pPr marL="354965" marR="5080" indent="-342265" algn="just">
              <a:lnSpc>
                <a:spcPct val="8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8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eep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separat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file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print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outs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photographs, X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rays,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thin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canno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tape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the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notebook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81800" y="228650"/>
            <a:ext cx="914400" cy="815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Content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024" y="1481327"/>
            <a:ext cx="7318375" cy="371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Ever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page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shoul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nclude:</a:t>
            </a:r>
            <a:endParaRPr sz="3600">
              <a:latin typeface="Corbel"/>
              <a:cs typeface="Corbel"/>
            </a:endParaRPr>
          </a:p>
          <a:p>
            <a:pPr marL="684530" marR="293370" lvl="1" indent="-286385">
              <a:lnSpc>
                <a:spcPct val="100000"/>
              </a:lnSpc>
              <a:spcBef>
                <a:spcPts val="800"/>
              </a:spcBef>
              <a:buClr>
                <a:srgbClr val="EA1479"/>
              </a:buClr>
              <a:buSzPct val="89062"/>
              <a:buFont typeface="Wingdings"/>
              <a:buChar char=""/>
              <a:tabLst>
                <a:tab pos="68516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Date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star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exp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riment</a:t>
            </a:r>
            <a:r>
              <a:rPr sz="32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on 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very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page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(including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year)</a:t>
            </a:r>
            <a:endParaRPr sz="3200">
              <a:latin typeface="Corbel"/>
              <a:cs typeface="Corbel"/>
            </a:endParaRPr>
          </a:p>
          <a:p>
            <a:pPr marL="684530" lvl="1" indent="-286385">
              <a:lnSpc>
                <a:spcPct val="100000"/>
              </a:lnSpc>
              <a:spcBef>
                <a:spcPts val="770"/>
              </a:spcBef>
              <a:buClr>
                <a:srgbClr val="EA1479"/>
              </a:buClr>
              <a:buSzPct val="89062"/>
              <a:buFont typeface="Wingdings"/>
              <a:buChar char=""/>
              <a:tabLst>
                <a:tab pos="685165" algn="l"/>
              </a:tabLst>
            </a:pP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ief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titl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experiment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ype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clinic</a:t>
            </a:r>
            <a:endParaRPr sz="3200">
              <a:latin typeface="Corbel"/>
              <a:cs typeface="Corbel"/>
            </a:endParaRPr>
          </a:p>
          <a:p>
            <a:pPr marL="684530" marR="62865" lvl="1" indent="-286385">
              <a:lnSpc>
                <a:spcPct val="100000"/>
              </a:lnSpc>
              <a:spcBef>
                <a:spcPts val="765"/>
              </a:spcBef>
              <a:buClr>
                <a:srgbClr val="EA1479"/>
              </a:buClr>
              <a:buSzPct val="89062"/>
              <a:buFont typeface="Wingdings"/>
              <a:buChar char=""/>
              <a:tabLst>
                <a:tab pos="68516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Statement</a:t>
            </a:r>
            <a:r>
              <a:rPr sz="32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 purpose: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ex</a:t>
            </a:r>
            <a:r>
              <a:rPr sz="32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ension</a:t>
            </a:r>
            <a:r>
              <a:rPr sz="32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the titl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e basic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bac</a:t>
            </a:r>
            <a:r>
              <a:rPr sz="3200" spc="-7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gr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und information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Content</a:t>
            </a:r>
            <a:r>
              <a:rPr spc="-25" dirty="0">
                <a:latin typeface="Consolas"/>
                <a:cs typeface="Consolas"/>
              </a:rPr>
              <a:t>,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continued</a:t>
            </a:r>
          </a:p>
        </p:txBody>
      </p:sp>
      <p:sp>
        <p:nvSpPr>
          <p:cNvPr id="11" name="object 11"/>
          <p:cNvSpPr/>
          <p:nvPr/>
        </p:nvSpPr>
        <p:spPr>
          <a:xfrm>
            <a:off x="1746504" y="4074921"/>
            <a:ext cx="2449195" cy="0"/>
          </a:xfrm>
          <a:custGeom>
            <a:avLst/>
            <a:gdLst/>
            <a:ahLst/>
            <a:cxnLst/>
            <a:rect l="l" t="t" r="r" b="b"/>
            <a:pathLst>
              <a:path w="2449195">
                <a:moveTo>
                  <a:pt x="0" y="0"/>
                </a:moveTo>
                <a:lnTo>
                  <a:pt x="2449068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5571" y="4074921"/>
            <a:ext cx="2403475" cy="0"/>
          </a:xfrm>
          <a:custGeom>
            <a:avLst/>
            <a:gdLst/>
            <a:ahLst/>
            <a:cxnLst/>
            <a:rect l="l" t="t" r="r" b="b"/>
            <a:pathLst>
              <a:path w="2403475">
                <a:moveTo>
                  <a:pt x="0" y="0"/>
                </a:moveTo>
                <a:lnTo>
                  <a:pt x="2403348" y="0"/>
                </a:lnTo>
              </a:path>
            </a:pathLst>
          </a:custGeom>
          <a:ln w="21082">
            <a:solidFill>
              <a:srgbClr val="F173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8919" y="4074921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210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7546" y="1905235"/>
            <a:ext cx="7125334" cy="389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Ever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page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shoul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ls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o inc</a:t>
            </a:r>
            <a:r>
              <a:rPr sz="36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ude:</a:t>
            </a:r>
            <a:endParaRPr sz="36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spcBef>
                <a:spcPts val="690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29972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Descript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exp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rime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(protocol)</a:t>
            </a:r>
            <a:endParaRPr sz="2600">
              <a:latin typeface="Corbel"/>
              <a:cs typeface="Corbel"/>
            </a:endParaRPr>
          </a:p>
          <a:p>
            <a:pPr marL="299085" marR="1219835" indent="-286385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29972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List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pa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see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2600" u="heavy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spc="-5" dirty="0">
                <a:solidFill>
                  <a:srgbClr val="FFFFFF"/>
                </a:solidFill>
                <a:latin typeface="Corbel"/>
                <a:cs typeface="Corbel"/>
              </a:rPr>
              <a:t>there</a:t>
            </a:r>
            <a:r>
              <a:rPr sz="2600" u="heavy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600" u="heavy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600" u="heavy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va</a:t>
            </a:r>
            <a:r>
              <a:rPr sz="2600" u="heavy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u="heavy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600" u="heavy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600" u="heavy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u="heavy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600" u="heavy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spc="-5" dirty="0">
                <a:solidFill>
                  <a:srgbClr val="FFFFFF"/>
                </a:solidFill>
                <a:latin typeface="Corbel"/>
                <a:cs typeface="Corbel"/>
              </a:rPr>
              <a:t>such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 as</a:t>
            </a:r>
            <a:r>
              <a:rPr sz="2600" u="heavy" spc="-5" dirty="0">
                <a:solidFill>
                  <a:srgbClr val="FFFFFF"/>
                </a:solidFill>
                <a:latin typeface="Corbel"/>
                <a:cs typeface="Corbel"/>
              </a:rPr>
              <a:t> names,</a:t>
            </a:r>
            <a:r>
              <a:rPr sz="2600" u="heavy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u="heavy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u="heavy" spc="-5" dirty="0">
                <a:solidFill>
                  <a:srgbClr val="FFFFFF"/>
                </a:solidFill>
                <a:latin typeface="Corbel"/>
                <a:cs typeface="Corbel"/>
              </a:rPr>
              <a:t>c. </a:t>
            </a:r>
            <a:r>
              <a:rPr sz="2600" u="heavy" spc="-4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u="heavy" dirty="0">
                <a:solidFill>
                  <a:srgbClr val="FFFFFF"/>
                </a:solidFill>
                <a:latin typeface="Corbel"/>
                <a:cs typeface="Corbel"/>
              </a:rPr>
              <a:t>eep</a:t>
            </a:r>
            <a:r>
              <a:rPr sz="2600" u="heavy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u="heavy" spc="-5" dirty="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notebo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ok</a:t>
            </a:r>
            <a:r>
              <a:rPr sz="2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loc</a:t>
            </a:r>
            <a:r>
              <a:rPr sz="2600" spc="-5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ed-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173AE"/>
                </a:solidFill>
                <a:latin typeface="Corbel"/>
                <a:cs typeface="Corbel"/>
              </a:rPr>
              <a:t>more</a:t>
            </a:r>
            <a:r>
              <a:rPr sz="2600" spc="-2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173AE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173AE"/>
                </a:solidFill>
                <a:latin typeface="Corbel"/>
                <a:cs typeface="Corbel"/>
              </a:rPr>
              <a:t>n </a:t>
            </a:r>
            <a:r>
              <a:rPr sz="2600" spc="-5" dirty="0">
                <a:solidFill>
                  <a:srgbClr val="F173AE"/>
                </a:solidFill>
                <a:latin typeface="Corbel"/>
                <a:cs typeface="Corbel"/>
              </a:rPr>
              <a:t>t</a:t>
            </a:r>
            <a:r>
              <a:rPr sz="2600" spc="5" dirty="0">
                <a:solidFill>
                  <a:srgbClr val="F173AE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173AE"/>
                </a:solidFill>
                <a:latin typeface="Corbel"/>
                <a:cs typeface="Corbel"/>
              </a:rPr>
              <a:t>is</a:t>
            </a:r>
            <a:r>
              <a:rPr sz="2600" spc="-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173AE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173AE"/>
                </a:solidFill>
                <a:latin typeface="Corbel"/>
                <a:cs typeface="Corbel"/>
              </a:rPr>
              <a:t>at</a:t>
            </a:r>
            <a:r>
              <a:rPr sz="2600" spc="-10" dirty="0">
                <a:solidFill>
                  <a:srgbClr val="F173AE"/>
                </a:solidFill>
                <a:latin typeface="Corbel"/>
                <a:cs typeface="Corbel"/>
              </a:rPr>
              <a:t>e</a:t>
            </a:r>
            <a:r>
              <a:rPr sz="2600" spc="10" dirty="0">
                <a:solidFill>
                  <a:srgbClr val="F173AE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600">
              <a:latin typeface="Corbel"/>
              <a:cs typeface="Corbel"/>
            </a:endParaRPr>
          </a:p>
          <a:p>
            <a:pPr marL="299085" marR="5080" indent="-286385">
              <a:lnSpc>
                <a:spcPct val="100000"/>
              </a:lnSpc>
              <a:spcBef>
                <a:spcPts val="625"/>
              </a:spcBef>
              <a:buClr>
                <a:srgbClr val="EA1579"/>
              </a:buClr>
              <a:buSzPct val="90384"/>
              <a:buFont typeface="Wingdings"/>
              <a:buChar char=""/>
              <a:tabLst>
                <a:tab pos="29972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end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ent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re 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8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summar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hat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4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complished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Did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experime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work?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How ca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cor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ect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?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ther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format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that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eed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ok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up?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Tr</a:t>
            </a:r>
            <a:r>
              <a:rPr spc="-25" dirty="0">
                <a:latin typeface="Consolas"/>
                <a:cs typeface="Consolas"/>
              </a:rPr>
              <a:t>y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t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recor</a:t>
            </a:r>
            <a:r>
              <a:rPr spc="-25" dirty="0">
                <a:latin typeface="Consolas"/>
                <a:cs typeface="Consolas"/>
              </a:rPr>
              <a:t>d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everythin</a:t>
            </a:r>
            <a:r>
              <a:rPr spc="-120" dirty="0">
                <a:latin typeface="Consolas"/>
                <a:cs typeface="Consolas"/>
              </a:rPr>
              <a:t>g</a:t>
            </a:r>
            <a:r>
              <a:rPr spc="-125" dirty="0">
                <a:latin typeface="Consolas"/>
                <a:cs typeface="Consolas"/>
              </a:rPr>
              <a:t>-you</a:t>
            </a:r>
          </a:p>
          <a:p>
            <a:pPr marL="3175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wil</a:t>
            </a:r>
            <a:r>
              <a:rPr spc="-25" dirty="0">
                <a:latin typeface="Consolas"/>
                <a:cs typeface="Consolas"/>
              </a:rPr>
              <a:t>l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no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b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abl</a:t>
            </a:r>
            <a:r>
              <a:rPr spc="-25" dirty="0">
                <a:latin typeface="Consolas"/>
                <a:cs typeface="Consolas"/>
              </a:rPr>
              <a:t>e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t</a:t>
            </a:r>
            <a:r>
              <a:rPr spc="-25" dirty="0">
                <a:latin typeface="Consolas"/>
                <a:cs typeface="Consolas"/>
              </a:rPr>
              <a:t>o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remember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7244" y="1518981"/>
            <a:ext cx="26930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everything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5824" y="2305314"/>
            <a:ext cx="7322820" cy="401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Where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thing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300" spc="-5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ept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Serum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lot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mber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Antibod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Centr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fuge</a:t>
            </a:r>
            <a:r>
              <a:rPr sz="2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sp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ed,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mperature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0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Inc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bat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mes</a:t>
            </a:r>
            <a:r>
              <a:rPr sz="2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mperatures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Numbe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ls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Agaros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r acylamide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percentage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a gel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0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cultur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condi</a:t>
            </a:r>
            <a:r>
              <a:rPr sz="2300" spc="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ions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5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Calculat</a:t>
            </a:r>
            <a:r>
              <a:rPr sz="2300" spc="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ons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Buf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fer</a:t>
            </a:r>
            <a:r>
              <a:rPr sz="23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pH</a:t>
            </a:r>
            <a:endParaRPr sz="23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145"/>
              </a:spcBef>
              <a:buClr>
                <a:srgbClr val="D5EBFF"/>
              </a:buClr>
              <a:buSzPct val="93478"/>
              <a:buFont typeface="Wingdings"/>
              <a:buChar char=""/>
              <a:tabLst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Who</a:t>
            </a:r>
            <a:r>
              <a:rPr sz="2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harg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each</a:t>
            </a:r>
            <a:r>
              <a:rPr sz="23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large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uipment</a:t>
            </a:r>
            <a:r>
              <a:rPr sz="23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(autoclave,</a:t>
            </a:r>
            <a:r>
              <a:rPr sz="2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-5" dirty="0">
                <a:solidFill>
                  <a:srgbClr val="FFFFFF"/>
                </a:solidFill>
                <a:latin typeface="Corbel"/>
                <a:cs typeface="Corbel"/>
              </a:rPr>
              <a:t>c.)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8000" y="1600200"/>
            <a:ext cx="2129536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Maintenance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024" y="1800456"/>
            <a:ext cx="7415530" cy="420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810"/>
              </a:lnSpc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ecord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verything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ca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 wait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end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eek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ecord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  <a:p>
            <a:pPr marL="354965" marR="62230" indent="-342265">
              <a:lnSpc>
                <a:spcPct val="80000"/>
              </a:lnSpc>
              <a:spcBef>
                <a:spcPts val="70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  <a:tab pos="393827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Att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 da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a, prin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outs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6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rays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ap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rop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experimen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s.	If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on’t fi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, put 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ay 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verything</a:t>
            </a:r>
            <a:r>
              <a:rPr sz="2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 file,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properly</a:t>
            </a:r>
            <a:r>
              <a:rPr sz="2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ed.</a:t>
            </a:r>
            <a:endParaRPr sz="2600">
              <a:latin typeface="Corbel"/>
              <a:cs typeface="Corbel"/>
            </a:endParaRPr>
          </a:p>
          <a:p>
            <a:pPr marL="354965" marR="108585" indent="-342265" algn="just">
              <a:lnSpc>
                <a:spcPts val="2500"/>
              </a:lnSpc>
              <a:spcBef>
                <a:spcPts val="68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graphs.</a:t>
            </a:r>
            <a:r>
              <a:rPr sz="26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ll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elp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y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 and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your mentor</a:t>
            </a:r>
            <a:r>
              <a:rPr sz="2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yze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ca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used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lab meet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 your fi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present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tio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  <a:p>
            <a:pPr marL="354965" indent="-342265">
              <a:lnSpc>
                <a:spcPts val="2810"/>
              </a:lnSpc>
              <a:spcBef>
                <a:spcPts val="90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4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 plan for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follow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week.</a:t>
            </a:r>
            <a:r>
              <a:rPr sz="2600" spc="-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Thin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abo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2600">
              <a:latin typeface="Corbel"/>
              <a:cs typeface="Corbel"/>
            </a:endParaRPr>
          </a:p>
          <a:p>
            <a:pPr marL="354965">
              <a:lnSpc>
                <a:spcPts val="2810"/>
              </a:lnSpc>
            </a:pP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means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 what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nee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do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ext.</a:t>
            </a:r>
            <a:endParaRPr sz="2600">
              <a:latin typeface="Corbel"/>
              <a:cs typeface="Corbel"/>
            </a:endParaRPr>
          </a:p>
          <a:p>
            <a:pPr marL="354965" marR="120650" indent="-342265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230"/>
              <a:buFont typeface="Wingdings"/>
              <a:buChar char="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elp</a:t>
            </a:r>
            <a:r>
              <a:rPr sz="2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o interpret</a:t>
            </a:r>
            <a:r>
              <a:rPr sz="2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 d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a before</a:t>
            </a:r>
            <a:r>
              <a:rPr sz="2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cont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g w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h </a:t>
            </a:r>
            <a:r>
              <a:rPr sz="26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experimen</a:t>
            </a:r>
            <a:r>
              <a:rPr sz="26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444" y="223327"/>
            <a:ext cx="40265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Noteboo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k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Ethics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719" y="947013"/>
            <a:ext cx="6306185" cy="560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 lab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noteboo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bel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b.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 yo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mentor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will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read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it,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 do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no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put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anything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too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personal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emb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rrassing.</a:t>
            </a:r>
            <a:endParaRPr sz="3000">
              <a:latin typeface="Corbel"/>
              <a:cs typeface="Corbel"/>
            </a:endParaRPr>
          </a:p>
          <a:p>
            <a:pPr marL="355600" marR="37274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  <a:tab pos="443547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not “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k”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another	l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 m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mb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7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notebo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without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sking first.</a:t>
            </a:r>
            <a:r>
              <a:rPr sz="3000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ly you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ur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ntor sho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ld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ces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 it.</a:t>
            </a:r>
            <a:endParaRPr sz="3000">
              <a:latin typeface="Corbel"/>
              <a:cs typeface="Corbel"/>
            </a:endParaRPr>
          </a:p>
          <a:p>
            <a:pPr marL="355600" marR="4635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nde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ntor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looks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notebook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He/sh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need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tim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troublesh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experim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nt.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81800" y="1828800"/>
            <a:ext cx="2085975" cy="242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Noteboo</a:t>
            </a:r>
            <a:r>
              <a:rPr spc="-25" dirty="0">
                <a:latin typeface="Consolas"/>
                <a:cs typeface="Consolas"/>
              </a:rPr>
              <a:t>k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Ethics</a:t>
            </a:r>
            <a:r>
              <a:rPr spc="-25" dirty="0">
                <a:latin typeface="Consolas"/>
                <a:cs typeface="Consolas"/>
              </a:rPr>
              <a:t>,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cont.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024" y="1879829"/>
            <a:ext cx="7188200" cy="379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41275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dispose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old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oteb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ok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find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b,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data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und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 draw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he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comput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6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4965" marR="5080" indent="-342265" algn="just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mista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get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negative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results,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record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this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emba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rrassed and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omi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recording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4965" marR="465455" indent="-3422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3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data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responsibilit</a:t>
            </a:r>
            <a:r>
              <a:rPr sz="3000" spc="-14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ecord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it a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curatel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responsibl</a:t>
            </a:r>
            <a:r>
              <a:rPr sz="3000" spc="-14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605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z="6000" spc="-95" dirty="0">
                <a:solidFill>
                  <a:srgbClr val="F173AE"/>
                </a:solidFill>
                <a:latin typeface="Consolas"/>
                <a:cs typeface="Consolas"/>
              </a:rPr>
              <a:t>HI</a:t>
            </a:r>
            <a:r>
              <a:rPr sz="6000" spc="-110" dirty="0">
                <a:solidFill>
                  <a:srgbClr val="F173AE"/>
                </a:solidFill>
                <a:latin typeface="Consolas"/>
                <a:cs typeface="Consolas"/>
              </a:rPr>
              <a:t>P</a:t>
            </a:r>
            <a:r>
              <a:rPr sz="6000" spc="-95" dirty="0">
                <a:solidFill>
                  <a:srgbClr val="F173AE"/>
                </a:solidFill>
                <a:latin typeface="Consolas"/>
                <a:cs typeface="Consolas"/>
              </a:rPr>
              <a:t>A</a:t>
            </a:r>
            <a:r>
              <a:rPr sz="6000" dirty="0">
                <a:solidFill>
                  <a:srgbClr val="F173AE"/>
                </a:solidFill>
                <a:latin typeface="Consolas"/>
                <a:cs typeface="Consolas"/>
              </a:rPr>
              <a:t>A</a:t>
            </a:r>
            <a:endParaRPr sz="6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444" y="1366807"/>
            <a:ext cx="7579995" cy="521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Healt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h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Insuranc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e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Portability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an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d</a:t>
            </a:r>
            <a:r>
              <a:rPr sz="4000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Accountabilit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y</a:t>
            </a:r>
            <a:r>
              <a:rPr sz="4000" spc="-21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Act</a:t>
            </a:r>
            <a:endParaRPr sz="4000">
              <a:latin typeface="Consolas"/>
              <a:cs typeface="Consolas"/>
            </a:endParaRPr>
          </a:p>
          <a:p>
            <a:pPr marL="186055" indent="-173355">
              <a:lnSpc>
                <a:spcPct val="100000"/>
              </a:lnSpc>
              <a:spcBef>
                <a:spcPts val="2505"/>
              </a:spcBef>
              <a:buClr>
                <a:srgbClr val="D5EBFF"/>
              </a:buClr>
              <a:buSzPct val="95000"/>
              <a:buFont typeface="Corbel"/>
              <a:buChar char="•"/>
              <a:tabLst>
                <a:tab pos="186690" algn="l"/>
              </a:tabLst>
            </a:pP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Federal</a:t>
            </a:r>
            <a:r>
              <a:rPr sz="2000" b="1" spc="-40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la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w</a:t>
            </a:r>
            <a:r>
              <a:rPr sz="2000" b="1" spc="-1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passed</a:t>
            </a:r>
            <a:r>
              <a:rPr sz="2000" b="1" spc="-1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b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y</a:t>
            </a:r>
            <a:r>
              <a:rPr sz="2000" b="1" spc="-8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Congres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s in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1996 </a:t>
            </a:r>
            <a:r>
              <a:rPr sz="2000" b="1" spc="-1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t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o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e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n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sure</a:t>
            </a:r>
            <a:r>
              <a:rPr sz="2000" b="1" spc="-2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orbel"/>
                <a:cs typeface="Corbel"/>
              </a:rPr>
              <a:t>pati</a:t>
            </a:r>
            <a:r>
              <a:rPr sz="2000" b="1" u="heavy" spc="5" dirty="0">
                <a:solidFill>
                  <a:srgbClr val="FF0000"/>
                </a:solidFill>
                <a:latin typeface="Corbel"/>
                <a:cs typeface="Corbel"/>
              </a:rPr>
              <a:t>e</a:t>
            </a:r>
            <a:r>
              <a:rPr sz="2000" b="1" u="heavy" dirty="0">
                <a:solidFill>
                  <a:srgbClr val="FF0000"/>
                </a:solidFill>
                <a:latin typeface="Corbel"/>
                <a:cs typeface="Corbel"/>
              </a:rPr>
              <a:t>nt</a:t>
            </a:r>
            <a:endParaRPr sz="2000">
              <a:latin typeface="Corbel"/>
              <a:cs typeface="Corbel"/>
            </a:endParaRPr>
          </a:p>
          <a:p>
            <a:pPr marL="186055">
              <a:lnSpc>
                <a:spcPct val="100000"/>
              </a:lnSpc>
            </a:pPr>
            <a:r>
              <a:rPr sz="2000" b="1" u="heavy" dirty="0">
                <a:solidFill>
                  <a:srgbClr val="FF0000"/>
                </a:solidFill>
                <a:latin typeface="Corbel"/>
                <a:cs typeface="Corbel"/>
              </a:rPr>
              <a:t>confidential</a:t>
            </a:r>
            <a:r>
              <a:rPr sz="2000" b="1" u="heavy" spc="5" dirty="0">
                <a:solidFill>
                  <a:srgbClr val="FF0000"/>
                </a:solidFill>
                <a:latin typeface="Corbel"/>
                <a:cs typeface="Corbel"/>
              </a:rPr>
              <a:t>i</a:t>
            </a:r>
            <a:r>
              <a:rPr sz="2000" b="1" u="heavy" spc="-5" dirty="0">
                <a:solidFill>
                  <a:srgbClr val="FF0000"/>
                </a:solidFill>
                <a:latin typeface="Corbel"/>
                <a:cs typeface="Corbel"/>
              </a:rPr>
              <a:t>ty</a:t>
            </a:r>
            <a:endParaRPr sz="200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Corbel"/>
              <a:buChar char="•"/>
              <a:tabLst>
                <a:tab pos="186690" algn="l"/>
              </a:tabLst>
            </a:pPr>
            <a:r>
              <a:rPr sz="2000" b="1" spc="-35" dirty="0">
                <a:solidFill>
                  <a:srgbClr val="D5EB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egulations</a:t>
            </a:r>
            <a:r>
              <a:rPr sz="2000" b="1" spc="-4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e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n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fo</a:t>
            </a:r>
            <a:r>
              <a:rPr sz="2000" b="1" spc="-10" dirty="0">
                <a:solidFill>
                  <a:srgbClr val="D5EBFF"/>
                </a:solidFill>
                <a:latin typeface="Corbel"/>
                <a:cs typeface="Corbel"/>
              </a:rPr>
              <a:t>r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c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e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d</a:t>
            </a:r>
            <a:r>
              <a:rPr sz="2000" b="1" spc="-1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b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y </a:t>
            </a:r>
            <a:r>
              <a:rPr sz="2000" b="1" spc="-10" dirty="0">
                <a:solidFill>
                  <a:srgbClr val="D5EBFF"/>
                </a:solidFill>
                <a:latin typeface="Corbel"/>
                <a:cs typeface="Corbel"/>
              </a:rPr>
              <a:t>th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e</a:t>
            </a:r>
            <a:r>
              <a:rPr sz="2000" b="1" spc="-50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U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S</a:t>
            </a:r>
            <a:r>
              <a:rPr sz="2000" b="1" spc="-10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Dept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D5EBFF"/>
                </a:solidFill>
                <a:latin typeface="Corbel"/>
                <a:cs typeface="Corbel"/>
              </a:rPr>
              <a:t>o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f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H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e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alth</a:t>
            </a:r>
            <a:r>
              <a:rPr sz="2000" b="1" spc="-1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and</a:t>
            </a:r>
            <a:r>
              <a:rPr sz="2000" b="1" spc="-20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Huma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n</a:t>
            </a:r>
            <a:r>
              <a:rPr sz="2000" b="1" spc="-70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Servic</a:t>
            </a:r>
            <a:r>
              <a:rPr sz="2000" b="1" spc="10" dirty="0">
                <a:solidFill>
                  <a:srgbClr val="D5EBFF"/>
                </a:solidFill>
                <a:latin typeface="Corbel"/>
                <a:cs typeface="Corbel"/>
              </a:rPr>
              <a:t>e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s</a:t>
            </a:r>
            <a:endParaRPr sz="2000">
              <a:latin typeface="Corbel"/>
              <a:cs typeface="Corbel"/>
            </a:endParaRPr>
          </a:p>
          <a:p>
            <a:pPr marL="186055" indent="-173355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Corbel"/>
              <a:buChar char="•"/>
              <a:tabLst>
                <a:tab pos="186690" algn="l"/>
              </a:tabLst>
            </a:pP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Guidel</a:t>
            </a:r>
            <a:r>
              <a:rPr sz="2000" b="1" spc="10" dirty="0">
                <a:solidFill>
                  <a:srgbClr val="D5EBFF"/>
                </a:solidFill>
                <a:latin typeface="Corbel"/>
                <a:cs typeface="Corbel"/>
              </a:rPr>
              <a:t>i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n</a:t>
            </a:r>
            <a:r>
              <a:rPr sz="2000" b="1" spc="5" dirty="0">
                <a:solidFill>
                  <a:srgbClr val="D5EBFF"/>
                </a:solidFill>
                <a:latin typeface="Corbel"/>
                <a:cs typeface="Corbel"/>
              </a:rPr>
              <a:t>e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s</a:t>
            </a:r>
            <a:r>
              <a:rPr sz="2000" b="1" spc="-40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imple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mente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d</a:t>
            </a:r>
            <a:r>
              <a:rPr sz="2000" b="1" spc="-3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in</a:t>
            </a:r>
            <a:r>
              <a:rPr sz="2000" b="1" spc="-95" dirty="0">
                <a:solidFill>
                  <a:srgbClr val="D5EBFF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April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,  </a:t>
            </a:r>
            <a:r>
              <a:rPr sz="2000" b="1" spc="-45" dirty="0">
                <a:solidFill>
                  <a:srgbClr val="D5EBFF"/>
                </a:solidFill>
                <a:latin typeface="Corbel"/>
                <a:cs typeface="Corbel"/>
              </a:rPr>
              <a:t>2</a:t>
            </a:r>
            <a:r>
              <a:rPr sz="2000" b="1" spc="-5" dirty="0">
                <a:solidFill>
                  <a:srgbClr val="D5EBFF"/>
                </a:solidFill>
                <a:latin typeface="Corbel"/>
                <a:cs typeface="Corbel"/>
              </a:rPr>
              <a:t>0</a:t>
            </a:r>
            <a:r>
              <a:rPr sz="2000" b="1" spc="-40" dirty="0">
                <a:solidFill>
                  <a:srgbClr val="D5EBFF"/>
                </a:solidFill>
                <a:latin typeface="Corbel"/>
                <a:cs typeface="Corbel"/>
              </a:rPr>
              <a:t>0</a:t>
            </a:r>
            <a:r>
              <a:rPr sz="2000" b="1" dirty="0">
                <a:solidFill>
                  <a:srgbClr val="D5EBFF"/>
                </a:solidFill>
                <a:latin typeface="Corbel"/>
                <a:cs typeface="Corbel"/>
              </a:rPr>
              <a:t>3</a:t>
            </a:r>
            <a:endParaRPr sz="2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850">
              <a:latin typeface="Times New Roman"/>
              <a:cs typeface="Times New Roman"/>
            </a:endParaRPr>
          </a:p>
          <a:p>
            <a:pPr marL="621665" marR="2153920">
              <a:lnSpc>
                <a:spcPct val="100000"/>
              </a:lnSpc>
            </a:pP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What</a:t>
            </a:r>
            <a:r>
              <a:rPr sz="3200" i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part</a:t>
            </a:r>
            <a:r>
              <a:rPr sz="3200" i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 student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spc="-1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lay</a:t>
            </a:r>
            <a:r>
              <a:rPr sz="3200" i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in implementin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200" i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HI</a:t>
            </a:r>
            <a:r>
              <a:rPr sz="3200" i="1" spc="-16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AA?</a:t>
            </a:r>
            <a:endParaRPr sz="3200">
              <a:latin typeface="Corbel"/>
              <a:cs typeface="Corbel"/>
            </a:endParaRPr>
          </a:p>
          <a:p>
            <a:pPr marL="621665">
              <a:lnSpc>
                <a:spcPct val="100000"/>
              </a:lnSpc>
            </a:pP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3200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does</a:t>
            </a:r>
            <a:r>
              <a:rPr sz="3200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s law</a:t>
            </a:r>
            <a:r>
              <a:rPr sz="3200" i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affec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200" i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ro</a:t>
            </a:r>
            <a:r>
              <a:rPr sz="3200" i="1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200" i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200" i="1" dirty="0">
                <a:solidFill>
                  <a:srgbClr val="FFFFFF"/>
                </a:solidFill>
                <a:latin typeface="Corbel"/>
                <a:cs typeface="Corbel"/>
              </a:rPr>
              <a:t>s a</a:t>
            </a:r>
            <a:endParaRPr sz="3200">
              <a:latin typeface="Corbel"/>
              <a:cs typeface="Corbel"/>
            </a:endParaRPr>
          </a:p>
          <a:p>
            <a:pPr marL="621665">
              <a:lnSpc>
                <a:spcPct val="100000"/>
              </a:lnSpc>
            </a:pP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student?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3444" y="646745"/>
            <a:ext cx="589343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HIPA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regulation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s</a:t>
            </a:r>
            <a:r>
              <a:rPr sz="4000" spc="-21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were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designe</a:t>
            </a:r>
            <a:r>
              <a:rPr sz="4000" spc="-25" dirty="0">
                <a:solidFill>
                  <a:srgbClr val="C1EDFF"/>
                </a:solidFill>
                <a:latin typeface="Consolas"/>
                <a:cs typeface="Consolas"/>
              </a:rPr>
              <a:t>d</a:t>
            </a:r>
            <a:r>
              <a:rPr sz="4000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spc="-125" dirty="0">
                <a:solidFill>
                  <a:srgbClr val="C1EDFF"/>
                </a:solidFill>
                <a:latin typeface="Consolas"/>
                <a:cs typeface="Consolas"/>
              </a:rPr>
              <a:t>to: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8224" y="2575819"/>
            <a:ext cx="7073265" cy="223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 indent="-359410">
              <a:lnSpc>
                <a:spcPts val="3420"/>
              </a:lnSpc>
              <a:buClr>
                <a:srgbClr val="FFFFFF"/>
              </a:buClr>
              <a:buFont typeface="Corbel"/>
              <a:buAutoNum type="arabicParenR"/>
              <a:tabLst>
                <a:tab pos="37274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protect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individ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als’</a:t>
            </a:r>
            <a:r>
              <a:rPr sz="30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rights to privacy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endParaRPr sz="3000">
              <a:latin typeface="Corbel"/>
              <a:cs typeface="Corbel"/>
            </a:endParaRPr>
          </a:p>
          <a:p>
            <a:pPr marL="12700" indent="342265">
              <a:lnSpc>
                <a:spcPts val="342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confidentiality</a:t>
            </a:r>
            <a:endParaRPr sz="30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endParaRPr sz="3000">
              <a:latin typeface="Corbel"/>
              <a:cs typeface="Corbel"/>
            </a:endParaRPr>
          </a:p>
          <a:p>
            <a:pPr marL="396240" indent="-383540">
              <a:lnSpc>
                <a:spcPts val="3420"/>
              </a:lnSpc>
              <a:spcBef>
                <a:spcPts val="345"/>
              </a:spcBef>
              <a:buClr>
                <a:srgbClr val="FFFFFF"/>
              </a:buClr>
              <a:buFont typeface="Corbel"/>
              <a:buAutoNum type="arabicParenR" startAt="2"/>
              <a:tabLst>
                <a:tab pos="396875" algn="l"/>
              </a:tabLst>
            </a:pP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ass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securit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ronic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transf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endParaRPr sz="3000">
              <a:latin typeface="Corbel"/>
              <a:cs typeface="Corbel"/>
            </a:endParaRPr>
          </a:p>
          <a:p>
            <a:pPr marL="354965">
              <a:lnSpc>
                <a:spcPts val="3420"/>
              </a:lnSpc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person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inf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rm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tion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Workin</a:t>
            </a:r>
            <a:r>
              <a:rPr spc="-25" dirty="0">
                <a:latin typeface="Consolas"/>
                <a:cs typeface="Consolas"/>
              </a:rPr>
              <a:t>g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wit</a:t>
            </a:r>
            <a:r>
              <a:rPr spc="-25" dirty="0">
                <a:latin typeface="Consolas"/>
                <a:cs typeface="Consolas"/>
              </a:rPr>
              <a:t>h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patien</a:t>
            </a:r>
            <a:r>
              <a:rPr spc="-25" dirty="0">
                <a:latin typeface="Consolas"/>
                <a:cs typeface="Consolas"/>
              </a:rPr>
              <a:t>t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data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024" y="1832522"/>
            <a:ext cx="7522209" cy="411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3195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Only</a:t>
            </a:r>
            <a:r>
              <a:rPr sz="2800" u="heavy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800" u="heavy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people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in your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2800" u="heavy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800" u="heavy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clinical</a:t>
            </a:r>
            <a:r>
              <a:rPr sz="2800" u="heavy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group</a:t>
            </a:r>
            <a:r>
              <a:rPr sz="2800" u="heavy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can</a:t>
            </a:r>
            <a:endParaRPr sz="2800">
              <a:latin typeface="Corbel"/>
              <a:cs typeface="Corbel"/>
            </a:endParaRPr>
          </a:p>
          <a:p>
            <a:pPr marL="354965">
              <a:lnSpc>
                <a:spcPts val="3195"/>
              </a:lnSpc>
            </a:pP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discuss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800" u="heavy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patients</a:t>
            </a:r>
            <a:r>
              <a:rPr sz="2800" u="heavy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800" u="heavy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20" dirty="0">
                <a:solidFill>
                  <a:srgbClr val="FFFFFF"/>
                </a:solidFill>
                <a:latin typeface="Corbel"/>
                <a:cs typeface="Corbel"/>
              </a:rPr>
              <a:t>their</a:t>
            </a:r>
            <a:r>
              <a:rPr sz="2800" u="heavy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u="heavy" spc="-15" dirty="0">
                <a:solidFill>
                  <a:srgbClr val="FFFFFF"/>
                </a:solidFill>
                <a:latin typeface="Corbel"/>
                <a:cs typeface="Corbel"/>
              </a:rPr>
              <a:t>data.</a:t>
            </a:r>
            <a:endParaRPr sz="2800">
              <a:latin typeface="Corbel"/>
              <a:cs typeface="Corbel"/>
            </a:endParaRPr>
          </a:p>
          <a:p>
            <a:pPr marL="354965" marR="582295" indent="-342265">
              <a:lnSpc>
                <a:spcPts val="3020"/>
              </a:lnSpc>
              <a:spcBef>
                <a:spcPts val="75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29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8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reasonable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step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2800" spc="-8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sur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 individ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without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‘n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eed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know’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not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overhea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conversations.</a:t>
            </a:r>
            <a:endParaRPr sz="2800">
              <a:latin typeface="Corbel"/>
              <a:cs typeface="Corbel"/>
            </a:endParaRPr>
          </a:p>
          <a:p>
            <a:pPr marL="354965" marR="22225" indent="-342265">
              <a:lnSpc>
                <a:spcPts val="302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10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conduc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discussions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atient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n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ames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in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800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vators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cafeterias.</a:t>
            </a:r>
            <a:endParaRPr sz="2800">
              <a:latin typeface="Corbel"/>
              <a:cs typeface="Corbel"/>
            </a:endParaRPr>
          </a:p>
          <a:p>
            <a:pPr marL="354965" marR="5080" indent="-342265">
              <a:lnSpc>
                <a:spcPts val="302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let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other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co</a:t>
            </a:r>
            <a:r>
              <a:rPr sz="2800" spc="-3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puter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scree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while you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working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patient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data.</a:t>
            </a:r>
            <a:r>
              <a:rPr sz="2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sur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log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when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done</a:t>
            </a:r>
            <a:r>
              <a:rPr sz="2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any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compu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file.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La</a:t>
            </a:r>
            <a:r>
              <a:rPr spc="-25" dirty="0">
                <a:latin typeface="Consolas"/>
                <a:cs typeface="Consolas"/>
              </a:rPr>
              <a:t>b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supervisor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62024" y="1879829"/>
            <a:ext cx="7487284" cy="187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day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-day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opera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tio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endParaRPr sz="30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eti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rse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by a lab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sup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rvis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5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4965" marR="508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2316480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person	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us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ally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ha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ast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degree</a:t>
            </a:r>
            <a:r>
              <a:rPr sz="3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extensive</a:t>
            </a:r>
            <a:r>
              <a:rPr sz="3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lab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experience.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0" y="4038600"/>
            <a:ext cx="3127629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3444" y="528381"/>
            <a:ext cx="722820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HIPA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A</a:t>
            </a:r>
            <a:r>
              <a:rPr sz="4000" b="1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applie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s</a:t>
            </a:r>
            <a:r>
              <a:rPr sz="4000" b="1" spc="-204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t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o</a:t>
            </a:r>
            <a:r>
              <a:rPr sz="4000" b="1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u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s</a:t>
            </a:r>
            <a:r>
              <a:rPr sz="4000" b="1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al</a:t>
            </a:r>
            <a:r>
              <a:rPr sz="4000" b="1" spc="-120" dirty="0">
                <a:solidFill>
                  <a:srgbClr val="C1EDFF"/>
                </a:solidFill>
                <a:latin typeface="Consolas"/>
                <a:cs typeface="Consolas"/>
              </a:rPr>
              <a:t>l</a:t>
            </a: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--in</a:t>
            </a:r>
            <a:endParaRPr sz="4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al</a:t>
            </a:r>
            <a:r>
              <a:rPr sz="4000" b="1" spc="-25" dirty="0">
                <a:solidFill>
                  <a:srgbClr val="C1EDFF"/>
                </a:solidFill>
                <a:latin typeface="Consolas"/>
                <a:cs typeface="Consolas"/>
              </a:rPr>
              <a:t>l</a:t>
            </a:r>
            <a:r>
              <a:rPr sz="4000" b="1" spc="-200" dirty="0">
                <a:solidFill>
                  <a:srgbClr val="C1EDFF"/>
                </a:solidFill>
                <a:latin typeface="Consolas"/>
                <a:cs typeface="Consolas"/>
              </a:rPr>
              <a:t> </a:t>
            </a:r>
            <a:r>
              <a:rPr sz="4000" b="1" spc="-125" dirty="0">
                <a:solidFill>
                  <a:srgbClr val="C1EDFF"/>
                </a:solidFill>
                <a:latin typeface="Consolas"/>
                <a:cs typeface="Consolas"/>
              </a:rPr>
              <a:t>settings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319" y="1865994"/>
            <a:ext cx="5562600" cy="426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3495" indent="-342900">
              <a:lnSpc>
                <a:spcPct val="80000"/>
              </a:lnSpc>
              <a:buClr>
                <a:srgbClr val="D5EBFF"/>
              </a:buClr>
              <a:buSzPct val="79032"/>
              <a:buFont typeface="Wingdings"/>
              <a:buChar char=""/>
              <a:tabLst>
                <a:tab pos="422909" algn="l"/>
              </a:tabLst>
            </a:pP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Tha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mean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1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u="heavy" spc="-20" dirty="0">
                <a:solidFill>
                  <a:srgbClr val="F173AE"/>
                </a:solidFill>
                <a:latin typeface="Corbel"/>
                <a:cs typeface="Corbel"/>
              </a:rPr>
              <a:t>do</a:t>
            </a:r>
            <a:r>
              <a:rPr sz="3100" b="1" u="heavy" spc="-3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3100" b="1" u="heavy" spc="-20" dirty="0">
                <a:solidFill>
                  <a:srgbClr val="F173AE"/>
                </a:solidFill>
                <a:latin typeface="Corbel"/>
                <a:cs typeface="Corbel"/>
              </a:rPr>
              <a:t>not</a:t>
            </a:r>
            <a:r>
              <a:rPr sz="3100" b="1" u="heavy" spc="-10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di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cuss patient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school,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 home,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shuttle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buses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as w</a:t>
            </a:r>
            <a:r>
              <a:rPr sz="3100" b="1" spc="-3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100" b="1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3100" b="1" spc="-3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pitals</a:t>
            </a:r>
            <a:r>
              <a:rPr sz="31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 clinics.</a:t>
            </a:r>
            <a:endParaRPr sz="3100">
              <a:latin typeface="Corbel"/>
              <a:cs typeface="Corbel"/>
            </a:endParaRPr>
          </a:p>
          <a:p>
            <a:pPr marL="355600" marR="5080" indent="-34290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5161"/>
              <a:buFont typeface="Wingdings"/>
              <a:buChar char=""/>
              <a:tabLst>
                <a:tab pos="355600" algn="l"/>
              </a:tabLst>
            </a:pP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3100" b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recognize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someone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clin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1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1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4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1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your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bes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friend)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100" b="1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see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1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name</a:t>
            </a:r>
            <a:r>
              <a:rPr sz="31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you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 recognize in</a:t>
            </a:r>
            <a:r>
              <a:rPr sz="3100" b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3100" b="1" spc="-2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earch</a:t>
            </a:r>
            <a:r>
              <a:rPr sz="3100" b="1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or clinical</a:t>
            </a:r>
            <a:r>
              <a:rPr sz="3100" b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database,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8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eep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orbel"/>
                <a:cs typeface="Corbel"/>
              </a:rPr>
              <a:t>it</a:t>
            </a:r>
            <a:r>
              <a:rPr sz="3100" b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orbel"/>
                <a:cs typeface="Corbel"/>
              </a:rPr>
              <a:t>yo</a:t>
            </a:r>
            <a:r>
              <a:rPr sz="3100" b="1" spc="-15" dirty="0">
                <a:solidFill>
                  <a:srgbClr val="FFFFFF"/>
                </a:solidFill>
                <a:latin typeface="Corbel"/>
                <a:cs typeface="Corbel"/>
              </a:rPr>
              <a:t>urs</a:t>
            </a:r>
            <a:r>
              <a:rPr sz="3100" b="1" spc="-3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100" b="1" spc="-5" dirty="0">
                <a:solidFill>
                  <a:srgbClr val="FFFFFF"/>
                </a:solidFill>
                <a:latin typeface="Corbel"/>
                <a:cs typeface="Corbel"/>
              </a:rPr>
              <a:t>lf!!!</a:t>
            </a:r>
            <a:endParaRPr sz="31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2200" y="3124200"/>
            <a:ext cx="29718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Wh</a:t>
            </a:r>
            <a:r>
              <a:rPr spc="-25" dirty="0">
                <a:latin typeface="Consolas"/>
                <a:cs typeface="Consolas"/>
              </a:rPr>
              <a:t>y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HIPAA?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024" y="1801917"/>
            <a:ext cx="7433945" cy="421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239395" indent="-342265">
              <a:lnSpc>
                <a:spcPct val="8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5600" algn="l"/>
              </a:tabLst>
            </a:pPr>
            <a:r>
              <a:rPr sz="2400" u="heavy" spc="-2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400" u="heavy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u="heavy" spc="-5" dirty="0">
                <a:solidFill>
                  <a:srgbClr val="FFFFFF"/>
                </a:solidFill>
                <a:latin typeface="Corbel"/>
                <a:cs typeface="Corbel"/>
              </a:rPr>
              <a:t>net</a:t>
            </a:r>
            <a:r>
              <a:rPr sz="2400" u="heavy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u="heavy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ancem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ents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more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ow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genet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edis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ion</a:t>
            </a:r>
            <a:r>
              <a:rPr sz="2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ise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2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ll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ensure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at,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examp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le,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dual</a:t>
            </a:r>
            <a:r>
              <a:rPr sz="24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surance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because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mpa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ow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hat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entual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velop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canc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4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  <a:p>
            <a:pPr marL="354965" marR="5080" indent="-342265">
              <a:lnSpc>
                <a:spcPct val="80000"/>
              </a:lnSpc>
              <a:spcBef>
                <a:spcPts val="144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5600" algn="l"/>
              </a:tabLst>
            </a:pPr>
            <a:r>
              <a:rPr sz="2400" u="heavy" spc="-15" dirty="0">
                <a:solidFill>
                  <a:srgbClr val="FFFFFF"/>
                </a:solidFill>
                <a:latin typeface="Corbel"/>
                <a:cs typeface="Corbel"/>
              </a:rPr>
              <a:t>Mar</a:t>
            </a:r>
            <a:r>
              <a:rPr sz="2400" u="heavy" spc="-75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u="heavy" dirty="0">
                <a:solidFill>
                  <a:srgbClr val="FFFFFF"/>
                </a:solidFill>
                <a:latin typeface="Corbel"/>
                <a:cs typeface="Corbel"/>
              </a:rPr>
              <a:t>eti</a:t>
            </a:r>
            <a:r>
              <a:rPr sz="2400" u="heavy" spc="-1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-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rmation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ore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easily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captur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c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ncerni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ng,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example,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he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presc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we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purc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hase,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2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desig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vent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mar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unsolici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ed produ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se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based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har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mar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ng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data.</a:t>
            </a:r>
            <a:endParaRPr sz="2400">
              <a:latin typeface="Corbel"/>
              <a:cs typeface="Corbel"/>
            </a:endParaRPr>
          </a:p>
          <a:p>
            <a:pPr marL="354965" marR="251460" indent="-342265" algn="just">
              <a:lnSpc>
                <a:spcPts val="2300"/>
              </a:lnSpc>
              <a:spcBef>
                <a:spcPts val="142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5600" algn="l"/>
              </a:tabLst>
            </a:pPr>
            <a:r>
              <a:rPr sz="2400" u="heavy" spc="-16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u="heavy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u="heavy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u="heavy" spc="-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u="heavy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u="heavy" spc="-5" dirty="0">
                <a:solidFill>
                  <a:srgbClr val="FFFFFF"/>
                </a:solidFill>
                <a:latin typeface="Corbel"/>
                <a:cs typeface="Corbel"/>
              </a:rPr>
              <a:t>olog</a:t>
            </a:r>
            <a:r>
              <a:rPr sz="2400" u="heavy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rmation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q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ick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etimes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loos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ly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moved aro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net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orks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20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sta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dards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wi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ll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 hol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olator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unta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cident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ten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ional ‘in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ept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on’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protected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ealth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rmation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(PHI).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95" y="5047393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Wh</a:t>
            </a:r>
            <a:r>
              <a:rPr spc="-25" dirty="0">
                <a:latin typeface="Consolas"/>
                <a:cs typeface="Consolas"/>
              </a:rPr>
              <a:t>y</a:t>
            </a:r>
            <a:r>
              <a:rPr spc="-200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HIPAA?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6919" y="1955775"/>
            <a:ext cx="4452620" cy="247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6235" algn="l"/>
              </a:tabLst>
            </a:pP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 late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tenni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sta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hur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Ashe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’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positive H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V status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was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disclosed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by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hea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lthcare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wor</a:t>
            </a:r>
            <a:r>
              <a:rPr sz="3000" spc="-7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and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published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newspaper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without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hi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permission.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67400" y="1371600"/>
            <a:ext cx="2971800" cy="4123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880" rIns="0" bIns="0" rtlCol="0">
            <a:spAutoFit/>
          </a:bodyPr>
          <a:lstStyle/>
          <a:p>
            <a:pPr marL="2985135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HIPA</a:t>
            </a:r>
            <a:r>
              <a:rPr spc="-25" dirty="0">
                <a:latin typeface="Consolas"/>
                <a:cs typeface="Consolas"/>
              </a:rPr>
              <a:t>A</a:t>
            </a:r>
            <a:r>
              <a:rPr spc="-204" dirty="0">
                <a:latin typeface="Consolas"/>
                <a:cs typeface="Consolas"/>
              </a:rPr>
              <a:t> </a:t>
            </a:r>
            <a:r>
              <a:rPr spc="-125" dirty="0">
                <a:latin typeface="Consolas"/>
                <a:cs typeface="Consolas"/>
              </a:rPr>
              <a:t>Regulations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9644" y="2456253"/>
            <a:ext cx="7516495" cy="436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1446530" indent="-345440">
              <a:lnSpc>
                <a:spcPct val="80000"/>
              </a:lnSpc>
              <a:buClr>
                <a:srgbClr val="D5EBFF"/>
              </a:buClr>
              <a:buSzPct val="94000"/>
              <a:buFont typeface="Wingdings"/>
              <a:buChar char=""/>
              <a:tabLst>
                <a:tab pos="358775" algn="l"/>
              </a:tabLst>
            </a:pP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Give 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atients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more</a:t>
            </a:r>
            <a:r>
              <a:rPr sz="25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contr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ol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ove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5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ir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health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information.</a:t>
            </a:r>
            <a:endParaRPr sz="2500">
              <a:latin typeface="Corbel"/>
              <a:cs typeface="Corbel"/>
            </a:endParaRPr>
          </a:p>
          <a:p>
            <a:pPr marL="358140" indent="-345440">
              <a:lnSpc>
                <a:spcPts val="2700"/>
              </a:lnSpc>
              <a:spcBef>
                <a:spcPts val="95"/>
              </a:spcBef>
              <a:buClr>
                <a:srgbClr val="D5EBFF"/>
              </a:buClr>
              <a:buSzPct val="94000"/>
              <a:buFont typeface="Wingdings"/>
              <a:buChar char=""/>
              <a:tabLst>
                <a:tab pos="358775" algn="l"/>
              </a:tabLst>
            </a:pP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Set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boun</a:t>
            </a:r>
            <a:r>
              <a:rPr sz="2500" spc="-3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aries</a:t>
            </a:r>
            <a:r>
              <a:rPr sz="25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5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use</a:t>
            </a:r>
            <a:r>
              <a:rPr sz="25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and d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sclo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ure</a:t>
            </a:r>
            <a:r>
              <a:rPr sz="25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5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health</a:t>
            </a:r>
            <a:endParaRPr sz="2500">
              <a:latin typeface="Corbel"/>
              <a:cs typeface="Corbel"/>
            </a:endParaRPr>
          </a:p>
          <a:p>
            <a:pPr marL="358140">
              <a:lnSpc>
                <a:spcPts val="2700"/>
              </a:lnSpc>
            </a:pP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cords.</a:t>
            </a:r>
            <a:endParaRPr sz="2500">
              <a:latin typeface="Corbel"/>
              <a:cs typeface="Corbel"/>
            </a:endParaRPr>
          </a:p>
          <a:p>
            <a:pPr marL="358140" marR="5080" indent="-345440">
              <a:lnSpc>
                <a:spcPct val="80000"/>
              </a:lnSpc>
              <a:spcBef>
                <a:spcPts val="705"/>
              </a:spcBef>
              <a:buClr>
                <a:srgbClr val="D5EBFF"/>
              </a:buClr>
              <a:buSzPct val="94000"/>
              <a:buFont typeface="Wingdings"/>
              <a:buChar char=""/>
              <a:tabLst>
                <a:tab pos="358775" algn="l"/>
              </a:tabLst>
            </a:pP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Establis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propriate</a:t>
            </a:r>
            <a:r>
              <a:rPr sz="25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safeguard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5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5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all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 people</a:t>
            </a:r>
            <a:r>
              <a:rPr sz="25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who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partic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pate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5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are</a:t>
            </a:r>
            <a:r>
              <a:rPr sz="25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assoc</a:t>
            </a:r>
            <a:r>
              <a:rPr sz="2500" spc="-3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ated</a:t>
            </a:r>
            <a:r>
              <a:rPr sz="25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25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provis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5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althcare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nsu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that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hey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ho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ients’</a:t>
            </a:r>
            <a:r>
              <a:rPr sz="25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hts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privac</a:t>
            </a:r>
            <a:r>
              <a:rPr sz="2500" spc="-145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500">
              <a:latin typeface="Corbel"/>
              <a:cs typeface="Corbel"/>
            </a:endParaRPr>
          </a:p>
          <a:p>
            <a:pPr marL="358140" marR="314960" indent="-34544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000"/>
              <a:buFont typeface="Wingdings"/>
              <a:buChar char=""/>
              <a:tabLst>
                <a:tab pos="358775" algn="l"/>
              </a:tabLst>
            </a:pP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Hol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violators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500" spc="-5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cou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tabl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thr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ough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civi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criminal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penalties.</a:t>
            </a:r>
            <a:endParaRPr sz="2500">
              <a:latin typeface="Corbel"/>
              <a:cs typeface="Corbel"/>
            </a:endParaRPr>
          </a:p>
          <a:p>
            <a:pPr marL="358140" marR="505459" indent="-345440">
              <a:lnSpc>
                <a:spcPct val="80000"/>
              </a:lnSpc>
              <a:spcBef>
                <a:spcPts val="695"/>
              </a:spcBef>
              <a:buClr>
                <a:srgbClr val="D5EBFF"/>
              </a:buClr>
              <a:buSzPct val="94000"/>
              <a:buFont typeface="Wingdings"/>
              <a:buChar char=""/>
              <a:tabLst>
                <a:tab pos="358775" algn="l"/>
              </a:tabLst>
            </a:pP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Stri</a:t>
            </a:r>
            <a:r>
              <a:rPr sz="2500" spc="-7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 a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balance</a:t>
            </a:r>
            <a:r>
              <a:rPr sz="25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wh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ubl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5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sponsi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ty</a:t>
            </a:r>
            <a:r>
              <a:rPr sz="25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quir</a:t>
            </a:r>
            <a:r>
              <a:rPr sz="25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isclosur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5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som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forms</a:t>
            </a:r>
            <a:r>
              <a:rPr sz="25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5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dat</a:t>
            </a:r>
            <a:r>
              <a:rPr sz="25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--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5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am</a:t>
            </a:r>
            <a:r>
              <a:rPr sz="2500" spc="-2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le,</a:t>
            </a:r>
            <a:r>
              <a:rPr sz="25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protect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publ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500" spc="-1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5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500" spc="-10" dirty="0">
                <a:solidFill>
                  <a:srgbClr val="FFFFFF"/>
                </a:solidFill>
                <a:latin typeface="Corbel"/>
                <a:cs typeface="Corbel"/>
              </a:rPr>
              <a:t>ealth.</a:t>
            </a:r>
            <a:endParaRPr sz="25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304800"/>
            <a:ext cx="2212213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95" y="5047399"/>
            <a:ext cx="73660" cy="1691639"/>
          </a:xfrm>
          <a:custGeom>
            <a:avLst/>
            <a:gdLst/>
            <a:ahLst/>
            <a:cxnLst/>
            <a:rect l="l" t="t" r="r" b="b"/>
            <a:pathLst>
              <a:path w="73660" h="1691640">
                <a:moveTo>
                  <a:pt x="0" y="1691640"/>
                </a:moveTo>
                <a:lnTo>
                  <a:pt x="73152" y="1691640"/>
                </a:lnTo>
                <a:lnTo>
                  <a:pt x="73152" y="0"/>
                </a:lnTo>
                <a:lnTo>
                  <a:pt x="0" y="0"/>
                </a:lnTo>
                <a:lnTo>
                  <a:pt x="0" y="1691640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295" y="4796790"/>
            <a:ext cx="73660" cy="228600"/>
          </a:xfrm>
          <a:custGeom>
            <a:avLst/>
            <a:gdLst/>
            <a:ahLst/>
            <a:cxnLst/>
            <a:rect l="l" t="t" r="r" b="b"/>
            <a:pathLst>
              <a:path w="73660" h="228600">
                <a:moveTo>
                  <a:pt x="0" y="228600"/>
                </a:moveTo>
                <a:lnTo>
                  <a:pt x="73152" y="228600"/>
                </a:lnTo>
                <a:lnTo>
                  <a:pt x="7315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95" y="4637659"/>
            <a:ext cx="73660" cy="137160"/>
          </a:xfrm>
          <a:custGeom>
            <a:avLst/>
            <a:gdLst/>
            <a:ahLst/>
            <a:cxnLst/>
            <a:rect l="l" t="t" r="r" b="b"/>
            <a:pathLst>
              <a:path w="73660" h="137160">
                <a:moveTo>
                  <a:pt x="0" y="137160"/>
                </a:moveTo>
                <a:lnTo>
                  <a:pt x="73152" y="137160"/>
                </a:lnTo>
                <a:lnTo>
                  <a:pt x="7315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917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125" dirty="0">
                <a:latin typeface="Consolas"/>
                <a:cs typeface="Consolas"/>
              </a:rPr>
              <a:t>Conclusions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62024" y="1893442"/>
            <a:ext cx="4805045" cy="176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D5EBFF"/>
              </a:buClr>
              <a:buSzPct val="94444"/>
              <a:buFont typeface="Wingdings"/>
              <a:buChar char=""/>
              <a:tabLst>
                <a:tab pos="355600" algn="l"/>
              </a:tabLst>
            </a:pP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Write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down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eve</a:t>
            </a:r>
            <a:r>
              <a:rPr sz="3600" spc="-3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ything!</a:t>
            </a:r>
            <a:endParaRPr sz="36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5600" algn="l"/>
              </a:tabLst>
            </a:pP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Maintain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 g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oo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note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!</a:t>
            </a:r>
            <a:endParaRPr sz="36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444"/>
              <a:buFont typeface="Wingdings"/>
              <a:buChar char="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Prot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t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600" spc="-3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ient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data!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0450" y="3810000"/>
            <a:ext cx="35433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5260</Words>
  <Application>Microsoft Office PowerPoint</Application>
  <PresentationFormat>On-screen Show (4:3)</PresentationFormat>
  <Paragraphs>648</Paragraphs>
  <Slides>94</Slides>
  <Notes>92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Office Theme</vt:lpstr>
      <vt:lpstr>1_Office Theme</vt:lpstr>
      <vt:lpstr>Slide 1</vt:lpstr>
      <vt:lpstr>Slide 2</vt:lpstr>
      <vt:lpstr>Where is your lab located?</vt:lpstr>
      <vt:lpstr>Slide 4</vt:lpstr>
      <vt:lpstr>Principal Investigator (PI)</vt:lpstr>
      <vt:lpstr>Slide 6</vt:lpstr>
      <vt:lpstr>Slide 7</vt:lpstr>
      <vt:lpstr>Slide 8</vt:lpstr>
      <vt:lpstr>Lab supervisor</vt:lpstr>
      <vt:lpstr>Graduate students</vt:lpstr>
      <vt:lpstr>Residents and fellows</vt:lpstr>
      <vt:lpstr>Working hours</vt:lpstr>
      <vt:lpstr>Lab meetings</vt:lpstr>
      <vt:lpstr>The first week</vt:lpstr>
      <vt:lpstr>What to do on the first few weeks</vt:lpstr>
      <vt:lpstr>What NOT to do on your first few weeks</vt:lpstr>
      <vt:lpstr>Slide 17</vt:lpstr>
      <vt:lpstr>Slide 18</vt:lpstr>
      <vt:lpstr>Slide 19</vt:lpstr>
      <vt:lpstr>Slide 20</vt:lpstr>
      <vt:lpstr>Slide 21</vt:lpstr>
      <vt:lpstr>TODAY’S EXPERIMENT</vt:lpstr>
      <vt:lpstr>What are HeLa Cells?</vt:lpstr>
      <vt:lpstr>Immortalized cells and HeLa</vt:lpstr>
      <vt:lpstr>The Immortal Life of Henrietta Lacks</vt:lpstr>
      <vt:lpstr>Ethical implications</vt:lpstr>
      <vt:lpstr>New regulations</vt:lpstr>
      <vt:lpstr>HeLa in the news</vt:lpstr>
      <vt:lpstr>Today’s experiments:</vt:lpstr>
      <vt:lpstr>Slide 30</vt:lpstr>
      <vt:lpstr>What is PCR used for?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warnings about gel electrophoresis:</vt:lpstr>
      <vt:lpstr>Gel electrophoresis</vt:lpstr>
      <vt:lpstr>Gel electrophoresis</vt:lpstr>
      <vt:lpstr>Gel electrophoresis</vt:lpstr>
      <vt:lpstr>Gel electrophoresis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Bloodborne Pathogens</vt:lpstr>
      <vt:lpstr>Slide 75</vt:lpstr>
      <vt:lpstr>Slide 76</vt:lpstr>
      <vt:lpstr>Slide 77</vt:lpstr>
      <vt:lpstr>Slide 78</vt:lpstr>
      <vt:lpstr>Slide 79</vt:lpstr>
      <vt:lpstr>Type and Format</vt:lpstr>
      <vt:lpstr>Content</vt:lpstr>
      <vt:lpstr>Content, continued</vt:lpstr>
      <vt:lpstr>Try to record everything-you will not be able to remember</vt:lpstr>
      <vt:lpstr>Maintenance</vt:lpstr>
      <vt:lpstr>Slide 85</vt:lpstr>
      <vt:lpstr>Notebook Ethics, cont.</vt:lpstr>
      <vt:lpstr>HIPAA</vt:lpstr>
      <vt:lpstr>Slide 88</vt:lpstr>
      <vt:lpstr>Working with patient data</vt:lpstr>
      <vt:lpstr>Slide 90</vt:lpstr>
      <vt:lpstr>Why HIPAA?</vt:lpstr>
      <vt:lpstr>Why HIPAA?</vt:lpstr>
      <vt:lpstr>HIPAA Regulations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WORKING IN A LAB-  General Lab Organization</dc:title>
  <dc:creator>fmille</dc:creator>
  <cp:lastModifiedBy>fmille</cp:lastModifiedBy>
  <cp:revision>6</cp:revision>
  <dcterms:created xsi:type="dcterms:W3CDTF">2014-05-26T13:38:27Z</dcterms:created>
  <dcterms:modified xsi:type="dcterms:W3CDTF">2014-05-30T17:18:23Z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2013-05-25T00:00:00Z</vt:filetime>
  </property>
  <property fmtid="{D5CDD505-2E9C-101B-9397-08002B2CF9AE}" pid="3" name="LastSaved">
    <vt:filetime>2014-05-26T00:00:00Z</vt:filetime>
  </property>
</Properties>
</file>